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8" r:id="rId2"/>
    <p:sldId id="266" r:id="rId3"/>
    <p:sldId id="267" r:id="rId4"/>
    <p:sldId id="268" r:id="rId5"/>
    <p:sldId id="270" r:id="rId6"/>
    <p:sldId id="272" r:id="rId7"/>
    <p:sldId id="269" r:id="rId8"/>
    <p:sldId id="271" r:id="rId9"/>
    <p:sldId id="273" r:id="rId10"/>
    <p:sldId id="283" r:id="rId11"/>
    <p:sldId id="260" r:id="rId12"/>
    <p:sldId id="276" r:id="rId13"/>
    <p:sldId id="280" r:id="rId14"/>
    <p:sldId id="281" r:id="rId15"/>
    <p:sldId id="288" r:id="rId16"/>
    <p:sldId id="282" r:id="rId17"/>
    <p:sldId id="274" r:id="rId18"/>
    <p:sldId id="284" r:id="rId19"/>
    <p:sldId id="285" r:id="rId20"/>
    <p:sldId id="286" r:id="rId21"/>
    <p:sldId id="289" r:id="rId22"/>
    <p:sldId id="275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2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A12CF-3866-EA43-9308-B1B135EA0F68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4A47B-BC5E-EA41-AE16-1BF318DAE18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9133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F14AC-1A95-3341-AF46-D151A169FA3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325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说到自由视角合成，不能不提大火的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，那这个工作也是基于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开展的，和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的不同是，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采用稠密的静态视图来建模空间，而</a:t>
            </a:r>
            <a:r>
              <a:rPr kumimoji="1" lang="en-US" altLang="zh-CN" dirty="0" err="1"/>
              <a:t>humannerf</a:t>
            </a:r>
            <a:r>
              <a:rPr kumimoji="1" lang="zh-CN" altLang="en-US" dirty="0"/>
              <a:t>使用单目视频。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的对象是静态物体，而</a:t>
            </a:r>
            <a:r>
              <a:rPr kumimoji="1" lang="en-US" altLang="zh-CN" dirty="0" err="1"/>
              <a:t>huannerf</a:t>
            </a:r>
            <a:r>
              <a:rPr kumimoji="1" lang="zh-CN" altLang="en-US" dirty="0"/>
              <a:t>的对象是一个动态的人物。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1min</a:t>
            </a:r>
            <a:r>
              <a:rPr kumimoji="1" lang="zh-CN" altLang="en-US" dirty="0"/>
              <a:t>：方法是基于</a:t>
            </a:r>
            <a:r>
              <a:rPr kumimoji="1" lang="en-US" altLang="zh-CN" dirty="0"/>
              <a:t>nerf</a:t>
            </a:r>
            <a:r>
              <a:rPr kumimoji="1" lang="zh-CN" altLang="en-US" dirty="0"/>
              <a:t>的，不同之处在于目标是单摄像头下的运动人体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F5BDC-5A48-0943-96CD-1BA7B7159EC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1796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2B1A23-A3AC-657B-4CF0-3D0AF1A72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AAA5DD-4D5A-8DDA-95B6-E62B8A1B1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15FEB6-761B-06CA-A443-9CB49BA2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2361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C542CC-9CF7-8F93-FFC6-0B2C564CD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EDEE81-0087-5F73-C71C-25D91F482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0D3868-11F5-4EB4-E83D-B435D571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88AF34-684F-0889-9FE6-2389783FE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5EC2FB-6A9A-EB1D-B64C-36271F69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999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E71E121-2237-39C6-211D-55CCE050F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CCC8DE-3B0F-92FF-EF77-00F65F335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126D8C-78B0-85D9-F3E2-538D6C18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EB2FEC-8A75-2617-56B2-DA80C79D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BF28B5-2DDF-AE11-5715-70584318E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813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07C6F-D391-3821-F7F0-F3EA8F383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EC4DE7-E165-1F43-8A19-248680BD4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2BC0B-13B6-CCC6-4080-26DFF24D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A026F-C1A9-3C41-A781-9997293D6113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A45BF4-0CB4-9141-ED46-934DDC6B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2E264C-D0D6-30B9-65F9-63B3AB4A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DC161-2DB9-D949-8C18-840491DE03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168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335E8B-C40E-09AB-0E8B-881BBE4E1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ACD4BD-E1B9-FA60-9AB1-E17FCF17E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CDAC67-DA92-B128-58E4-C604CF1E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679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86575F-0E91-6274-ED1D-C1AF5A9B1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286584-2D7F-ECF8-233E-E74D05A28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AF022F-9FE4-49CB-468B-11033991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434008-6088-09CA-7034-77C2261C7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A09B31-34C3-8FDF-3566-E93F5149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5291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FEE6D-16B4-C2DC-850F-119A1ECF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7F29C6-DE6D-75DB-0062-583BF6A5C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607E8D-B100-9E04-45B0-BEE5F37C1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6EF4A6-2415-14D6-0E8A-03DEECDC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8F6CC0-4A68-7DA4-3AFD-3824C4A5F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13C517-38BC-69B0-00C3-CC868CF7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6137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D739C-27FA-377F-8BB1-BB0BFD6BA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CEDACB-5D36-9383-E4E3-5390BB54A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B1B3D4-539A-BACF-08C9-AC08C798D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8DA522-2843-E0F4-2DE6-572014656E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A5B625-8CB0-3F1A-3035-B1CF82CD4F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359A3D-4619-861F-0B49-7F92168A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535ED3-657D-342C-75A9-9E3F436A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6AFBD5-28A6-AA13-05DC-7FC69C48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54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9CC45-89FB-2BEF-FE53-0A0A4198E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8346512-2FE3-1558-D1C7-8574EFC50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3EEF44-3E02-0D74-7D8B-56C2F5B45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FF7B0F7-E302-302E-D9E2-C7C24DC1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6093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71D07B-3072-D3FB-5376-17A4D8EEE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A18335-A0F1-EA19-C7CC-F7BDAE5B1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35F43D-F984-380A-4217-E6308A342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508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7C0AA-4B09-4930-2EFF-172C11C83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968852-435B-28CF-E386-5438D76D0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C67555-1865-B3EB-BAC1-F98F31555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122221-6652-DBD4-6FA1-B5A129F57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8B133E-ED36-8A9F-8409-79D166E78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89F4A7-363D-56D3-EC29-242E3213F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9703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1E6C4E-7038-4D85-800C-138ECEB49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5140190-42B0-0B81-ABB0-6E0E38753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32E244-198E-CD72-04D6-CEE40F2C9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C8BC09-B690-9DD1-C064-43FCA1E6B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E3DCC2-41D2-C43E-5A48-690EFCC85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8C9FD2-3FC9-D6F0-1FCF-643BE116A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1959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A278EE-5BF5-F75A-AE0C-E92EDA8C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3BC72B-AFE4-7FFD-B38E-0A61FA589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1E9851-B5A3-F164-2F8D-905BCC333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EA33-87C9-434D-BDDF-5E3AFDF37F8D}" type="datetimeFigureOut">
              <a:rPr kumimoji="1" lang="zh-CN" altLang="en-US" smtClean="0"/>
              <a:t>2024/5/17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AF7C7B-BC84-E4C3-9CFF-305E6A1CB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1E5F4-CFF1-347F-D45D-22D4D2B2AF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A96F8-013A-8A49-B993-FE1BAC6A0B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85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iles629.github.io/humannerf-se.github.io/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E107A8F-2040-2B74-47B5-360AB2198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114" y="6213348"/>
            <a:ext cx="3203429" cy="64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B22A8428-E89A-0EDF-2A33-5E4FD582CE38}"/>
              </a:ext>
            </a:extLst>
          </p:cNvPr>
          <p:cNvGrpSpPr/>
          <p:nvPr/>
        </p:nvGrpSpPr>
        <p:grpSpPr>
          <a:xfrm>
            <a:off x="2679035" y="6210000"/>
            <a:ext cx="3208853" cy="648000"/>
            <a:chOff x="2679035" y="6210000"/>
            <a:chExt cx="3208853" cy="64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196A0E9-A2D4-3661-89AE-93F5E6626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79035" y="6210000"/>
              <a:ext cx="2061819" cy="648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DFE899C-6C33-988F-6418-DC1E16621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40854" y="6210000"/>
              <a:ext cx="1147034" cy="648000"/>
            </a:xfrm>
            <a:prstGeom prst="rect">
              <a:avLst/>
            </a:prstGeom>
          </p:spPr>
        </p:pic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323A34F4-1C07-94A4-CC82-E40CA0E83C6C}"/>
              </a:ext>
            </a:extLst>
          </p:cNvPr>
          <p:cNvSpPr txBox="1"/>
          <p:nvPr/>
        </p:nvSpPr>
        <p:spPr>
          <a:xfrm>
            <a:off x="662771" y="1141407"/>
            <a:ext cx="104502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32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32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</a:t>
            </a:r>
          </a:p>
          <a:p>
            <a:pPr algn="ctr"/>
            <a:r>
              <a:rPr lang="en" altLang="zh-CN" sz="32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to Animate </a:t>
            </a:r>
            <a:r>
              <a:rPr lang="en" altLang="zh-CN" sz="32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32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29BC72E-A33C-7219-922C-625CAE4277E1}"/>
              </a:ext>
            </a:extLst>
          </p:cNvPr>
          <p:cNvSpPr txBox="1"/>
          <p:nvPr/>
        </p:nvSpPr>
        <p:spPr>
          <a:xfrm>
            <a:off x="4059885" y="4285207"/>
            <a:ext cx="36560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Caoyuan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</a:p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AIM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Lab, Wuhan University</a:t>
            </a:r>
          </a:p>
          <a:p>
            <a:pPr algn="ctr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EVOL Lab, TeleAI, China Telecom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4CCEB13-E351-7654-3DA2-2E1843C1CAC2}"/>
              </a:ext>
            </a:extLst>
          </p:cNvPr>
          <p:cNvSpPr txBox="1"/>
          <p:nvPr/>
        </p:nvSpPr>
        <p:spPr>
          <a:xfrm>
            <a:off x="870884" y="2758424"/>
            <a:ext cx="10450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32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Diffusion</a:t>
            </a:r>
          </a:p>
        </p:txBody>
      </p:sp>
    </p:spTree>
    <p:extLst>
      <p:ext uri="{BB962C8B-B14F-4D97-AF65-F5344CB8AC3E}">
        <p14:creationId xmlns:p14="http://schemas.microsoft.com/office/powerpoint/2010/main" val="745145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线箭头连接符 2">
            <a:extLst>
              <a:ext uri="{FF2B5EF4-FFF2-40B4-BE49-F238E27FC236}">
                <a16:creationId xmlns:a16="http://schemas.microsoft.com/office/drawing/2014/main" id="{8AAB5F97-95A6-EA0A-A68A-8D1F9BDB85AF}"/>
              </a:ext>
            </a:extLst>
          </p:cNvPr>
          <p:cNvCxnSpPr>
            <a:cxnSpLocks/>
          </p:cNvCxnSpPr>
          <p:nvPr/>
        </p:nvCxnSpPr>
        <p:spPr>
          <a:xfrm>
            <a:off x="661606" y="2331339"/>
            <a:ext cx="1071640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60A0406F-B532-2863-CC2D-99AE8F297857}"/>
              </a:ext>
            </a:extLst>
          </p:cNvPr>
          <p:cNvSpPr txBox="1"/>
          <p:nvPr/>
        </p:nvSpPr>
        <p:spPr>
          <a:xfrm>
            <a:off x="700087" y="1914529"/>
            <a:ext cx="10782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VAE</a:t>
            </a:r>
            <a:r>
              <a:rPr kumimoji="1" lang="zh-CN" altLang="en-US" sz="2000" dirty="0"/>
              <a:t>     </a:t>
            </a:r>
            <a:r>
              <a:rPr kumimoji="1" lang="en-US" altLang="zh-CN" sz="2000" dirty="0"/>
              <a:t>Diffusion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Model</a:t>
            </a:r>
            <a:r>
              <a:rPr kumimoji="1" lang="zh-CN" altLang="en-US" sz="2000" dirty="0"/>
              <a:t>           </a:t>
            </a:r>
            <a:r>
              <a:rPr kumimoji="1" lang="en-US" altLang="zh-CN" sz="2000" dirty="0"/>
              <a:t>VQ-VAE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>
                <a:solidFill>
                  <a:srgbClr val="FF0000"/>
                </a:solidFill>
              </a:rPr>
              <a:t>DDPM</a:t>
            </a:r>
            <a:r>
              <a:rPr kumimoji="1" lang="zh-CN" altLang="en-US" sz="2000" dirty="0"/>
              <a:t>     </a:t>
            </a:r>
            <a:r>
              <a:rPr kumimoji="1" lang="en-US" altLang="zh-CN" sz="2000" dirty="0"/>
              <a:t>DALL-E</a:t>
            </a:r>
            <a:r>
              <a:rPr kumimoji="1" lang="zh-CN" altLang="en-US" sz="2000" dirty="0"/>
              <a:t>         </a:t>
            </a:r>
            <a:r>
              <a:rPr kumimoji="1" lang="en-US" altLang="zh-CN" sz="2000" dirty="0"/>
              <a:t>Diffusion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Beat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GANs</a:t>
            </a:r>
            <a:r>
              <a:rPr kumimoji="1" lang="zh-CN" altLang="en-US" sz="2000" dirty="0"/>
              <a:t>       </a:t>
            </a:r>
            <a:r>
              <a:rPr kumimoji="1" lang="en-US" altLang="zh-CN" sz="2000" dirty="0"/>
              <a:t>LDM</a:t>
            </a:r>
            <a:endParaRPr kumimoji="1" lang="zh-CN" altLang="en-US" sz="2000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1DB5BF17-8926-19CB-39F3-B7E67AC3319F}"/>
              </a:ext>
            </a:extLst>
          </p:cNvPr>
          <p:cNvCxnSpPr>
            <a:cxnSpLocks/>
          </p:cNvCxnSpPr>
          <p:nvPr/>
        </p:nvCxnSpPr>
        <p:spPr>
          <a:xfrm>
            <a:off x="661606" y="3826764"/>
            <a:ext cx="1071640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A4286DE9-04F2-9C68-53C6-EE64AD305041}"/>
              </a:ext>
            </a:extLst>
          </p:cNvPr>
          <p:cNvSpPr txBox="1"/>
          <p:nvPr/>
        </p:nvSpPr>
        <p:spPr>
          <a:xfrm>
            <a:off x="700087" y="3309938"/>
            <a:ext cx="10636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DALL-E2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/>
              <a:t>Imagen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>
                <a:solidFill>
                  <a:srgbClr val="FF0000"/>
                </a:solidFill>
              </a:rPr>
              <a:t>SD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/>
              <a:t>SD2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 err="1"/>
              <a:t>DiTs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/>
              <a:t>SDXL</a:t>
            </a:r>
            <a:r>
              <a:rPr kumimoji="1" lang="zh-CN" altLang="en-US" sz="2000" dirty="0"/>
              <a:t>      </a:t>
            </a:r>
            <a:r>
              <a:rPr kumimoji="1" lang="en-US" altLang="zh-CN" sz="2000" dirty="0"/>
              <a:t>DALL-E3</a:t>
            </a:r>
            <a:r>
              <a:rPr kumimoji="1" lang="zh-CN" altLang="en-US" sz="2000" dirty="0"/>
              <a:t>      </a:t>
            </a:r>
            <a:r>
              <a:rPr kumimoji="1" lang="en-US" altLang="zh-CN" sz="2000" dirty="0"/>
              <a:t>SDXL-Turbo</a:t>
            </a:r>
            <a:r>
              <a:rPr kumimoji="1" lang="zh-CN" altLang="en-US" sz="2000" dirty="0"/>
              <a:t>     </a:t>
            </a:r>
            <a:r>
              <a:rPr kumimoji="1" lang="en-US" altLang="zh-CN" sz="2000" dirty="0"/>
              <a:t>SD3</a:t>
            </a:r>
            <a:endParaRPr kumimoji="1"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977DE5-F709-C314-1742-4506B3F845FC}"/>
              </a:ext>
            </a:extLst>
          </p:cNvPr>
          <p:cNvSpPr txBox="1"/>
          <p:nvPr/>
        </p:nvSpPr>
        <p:spPr>
          <a:xfrm>
            <a:off x="828675" y="2413208"/>
            <a:ext cx="108173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13</a:t>
            </a:r>
            <a:r>
              <a:rPr kumimoji="1" lang="zh-CN" altLang="en-US" sz="2000" dirty="0"/>
              <a:t>          </a:t>
            </a:r>
            <a:r>
              <a:rPr kumimoji="1" lang="en-US" altLang="zh-CN" sz="2000" dirty="0"/>
              <a:t>15</a:t>
            </a:r>
            <a:r>
              <a:rPr kumimoji="1" lang="zh-CN" altLang="en-US" sz="2000" dirty="0"/>
              <a:t>                                 </a:t>
            </a:r>
            <a:r>
              <a:rPr kumimoji="1" lang="en-US" altLang="zh-CN" sz="2000" dirty="0"/>
              <a:t>17</a:t>
            </a:r>
            <a:r>
              <a:rPr kumimoji="1" lang="zh-CN" altLang="en-US" sz="2000" dirty="0"/>
              <a:t>                </a:t>
            </a:r>
            <a:r>
              <a:rPr kumimoji="1" lang="en-US" altLang="zh-CN" sz="2000" dirty="0"/>
              <a:t>20</a:t>
            </a:r>
            <a:r>
              <a:rPr kumimoji="1" lang="zh-CN" altLang="en-US" sz="2000" dirty="0"/>
              <a:t>              </a:t>
            </a:r>
            <a:r>
              <a:rPr kumimoji="1" lang="en-US" altLang="zh-CN" sz="2000" dirty="0"/>
              <a:t>21.1</a:t>
            </a:r>
            <a:r>
              <a:rPr kumimoji="1" lang="zh-CN" altLang="en-US" sz="2000" dirty="0"/>
              <a:t>                    </a:t>
            </a:r>
            <a:r>
              <a:rPr kumimoji="1" lang="en-US" altLang="zh-CN" sz="2000" dirty="0"/>
              <a:t>21.5</a:t>
            </a:r>
            <a:r>
              <a:rPr kumimoji="1" lang="zh-CN" altLang="en-US" sz="2000" dirty="0"/>
              <a:t>                     </a:t>
            </a:r>
            <a:r>
              <a:rPr kumimoji="1" lang="en-US" altLang="zh-CN" sz="2000" dirty="0"/>
              <a:t>21.12</a:t>
            </a:r>
            <a:endParaRPr kumimoji="1" lang="zh-CN" altLang="en-US" sz="2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7E36548-1855-F57D-6E47-9ECFDF29AFF1}"/>
              </a:ext>
            </a:extLst>
          </p:cNvPr>
          <p:cNvSpPr txBox="1"/>
          <p:nvPr/>
        </p:nvSpPr>
        <p:spPr>
          <a:xfrm>
            <a:off x="794664" y="3908632"/>
            <a:ext cx="10583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22.4</a:t>
            </a:r>
            <a:r>
              <a:rPr kumimoji="1" lang="zh-CN" altLang="en-US" sz="2000" dirty="0"/>
              <a:t>                 </a:t>
            </a:r>
            <a:r>
              <a:rPr kumimoji="1" lang="en-US" altLang="zh-CN" sz="2000" dirty="0"/>
              <a:t>22.5</a:t>
            </a:r>
            <a:r>
              <a:rPr kumimoji="1" lang="zh-CN" altLang="en-US" sz="2000" dirty="0"/>
              <a:t>         </a:t>
            </a:r>
            <a:r>
              <a:rPr kumimoji="1" lang="en-US" altLang="zh-CN" sz="2000" dirty="0"/>
              <a:t>22.8</a:t>
            </a:r>
            <a:r>
              <a:rPr kumimoji="1" lang="zh-CN" altLang="en-US" sz="2000" dirty="0"/>
              <a:t>       </a:t>
            </a:r>
            <a:r>
              <a:rPr kumimoji="1" lang="en-US" altLang="zh-CN" sz="2000" dirty="0"/>
              <a:t>22.11</a:t>
            </a:r>
            <a:r>
              <a:rPr kumimoji="1" lang="zh-CN" altLang="en-US" sz="2000" dirty="0"/>
              <a:t>      </a:t>
            </a:r>
            <a:r>
              <a:rPr kumimoji="1" lang="en-US" altLang="zh-CN" sz="2000" dirty="0"/>
              <a:t>22.12</a:t>
            </a:r>
            <a:r>
              <a:rPr kumimoji="1" lang="zh-CN" altLang="en-US" sz="2000" dirty="0"/>
              <a:t>        </a:t>
            </a:r>
            <a:r>
              <a:rPr kumimoji="1" lang="en-US" altLang="zh-CN" sz="2000" dirty="0"/>
              <a:t>23.7</a:t>
            </a:r>
            <a:r>
              <a:rPr kumimoji="1" lang="zh-CN" altLang="en-US" sz="2000" dirty="0"/>
              <a:t>          </a:t>
            </a:r>
            <a:r>
              <a:rPr kumimoji="1" lang="en-US" altLang="zh-CN" sz="2000" dirty="0"/>
              <a:t>23.9</a:t>
            </a:r>
            <a:r>
              <a:rPr kumimoji="1" lang="zh-CN" altLang="en-US" sz="2000" dirty="0"/>
              <a:t>              </a:t>
            </a:r>
            <a:r>
              <a:rPr kumimoji="1" lang="en-US" altLang="zh-CN" sz="2000" dirty="0"/>
              <a:t>23.11</a:t>
            </a:r>
            <a:r>
              <a:rPr kumimoji="1" lang="zh-CN" altLang="en-US" sz="2000" dirty="0"/>
              <a:t>           </a:t>
            </a:r>
            <a:r>
              <a:rPr kumimoji="1" lang="en-US" altLang="zh-CN" sz="2000" dirty="0"/>
              <a:t>24.2</a:t>
            </a:r>
            <a:endParaRPr kumimoji="1" lang="zh-CN" altLang="en-US" sz="20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85D879-87C9-23CE-C4B7-22AFCF38F741}"/>
              </a:ext>
            </a:extLst>
          </p:cNvPr>
          <p:cNvSpPr txBox="1"/>
          <p:nvPr/>
        </p:nvSpPr>
        <p:spPr>
          <a:xfrm>
            <a:off x="557213" y="428625"/>
            <a:ext cx="2626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Diffusion</a:t>
            </a:r>
            <a:r>
              <a:rPr kumimoji="1" lang="zh-CN" altLang="en-US" sz="2800" dirty="0"/>
              <a:t>的发展</a:t>
            </a:r>
          </a:p>
        </p:txBody>
      </p:sp>
    </p:spTree>
    <p:extLst>
      <p:ext uri="{BB962C8B-B14F-4D97-AF65-F5344CB8AC3E}">
        <p14:creationId xmlns:p14="http://schemas.microsoft.com/office/powerpoint/2010/main" val="1568272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8D702B1-D977-B793-81E6-FB5C95DFF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300" y="4016504"/>
            <a:ext cx="5854700" cy="28194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81E79870-03CB-920F-DA25-301D0B60C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84" y="1662686"/>
            <a:ext cx="10899648" cy="224529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3FC145E-BBCA-DE46-94EF-8C2FEA850059}"/>
              </a:ext>
            </a:extLst>
          </p:cNvPr>
          <p:cNvSpPr txBox="1"/>
          <p:nvPr/>
        </p:nvSpPr>
        <p:spPr>
          <a:xfrm>
            <a:off x="0" y="235958"/>
            <a:ext cx="7772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《Denoising Diffusion Probabilistic Models》（DDPM）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E18602-C60A-143C-D851-404DD7B98FA1}"/>
              </a:ext>
            </a:extLst>
          </p:cNvPr>
          <p:cNvSpPr txBox="1"/>
          <p:nvPr/>
        </p:nvSpPr>
        <p:spPr>
          <a:xfrm>
            <a:off x="816864" y="1024128"/>
            <a:ext cx="3969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2400" dirty="0"/>
              <a:t>Diffusion probabilistic model</a:t>
            </a:r>
            <a:endParaRPr kumimoji="1"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05C4F77-8D96-1743-0C42-5F575B069897}"/>
              </a:ext>
            </a:extLst>
          </p:cNvPr>
          <p:cNvSpPr txBox="1"/>
          <p:nvPr/>
        </p:nvSpPr>
        <p:spPr>
          <a:xfrm>
            <a:off x="68263" y="3968732"/>
            <a:ext cx="10326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400" dirty="0"/>
              <a:t>A parameterized Markov chain trained using</a:t>
            </a:r>
          </a:p>
          <a:p>
            <a:r>
              <a:rPr kumimoji="1" lang="en" altLang="zh-CN" sz="2400" dirty="0"/>
              <a:t> variational inference to produce samples matching</a:t>
            </a:r>
          </a:p>
          <a:p>
            <a:r>
              <a:rPr kumimoji="1" lang="en" altLang="zh-CN" sz="2400" dirty="0"/>
              <a:t> the data after finite time.</a:t>
            </a:r>
            <a:endParaRPr kumimoji="1"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86E925-4A90-D031-13E9-14432DF5A4CF}"/>
              </a:ext>
            </a:extLst>
          </p:cNvPr>
          <p:cNvSpPr txBox="1"/>
          <p:nvPr/>
        </p:nvSpPr>
        <p:spPr>
          <a:xfrm>
            <a:off x="841248" y="5340096"/>
            <a:ext cx="3871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solidFill>
                  <a:srgbClr val="1F2328"/>
                </a:solidFill>
                <a:effectLst/>
                <a:latin typeface="-apple-system"/>
              </a:rPr>
              <a:t>Parameterized Markov Chain</a:t>
            </a:r>
            <a:endParaRPr kumimoji="1" lang="zh-CN" altLang="en-US" sz="2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DC03DE1-E6A1-467D-75B3-8723C6769A8B}"/>
              </a:ext>
            </a:extLst>
          </p:cNvPr>
          <p:cNvSpPr txBox="1"/>
          <p:nvPr/>
        </p:nvSpPr>
        <p:spPr>
          <a:xfrm>
            <a:off x="841248" y="5833872"/>
            <a:ext cx="64879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solidFill>
                  <a:srgbClr val="1F2328"/>
                </a:solidFill>
                <a:effectLst/>
                <a:latin typeface="-apple-system"/>
              </a:rPr>
              <a:t>Variational Inference</a:t>
            </a:r>
            <a:endParaRPr lang="en-US" altLang="zh-CN" sz="2400" b="1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US" altLang="zh-CN" sz="2400" b="1" i="0" dirty="0">
                <a:solidFill>
                  <a:srgbClr val="1F2328"/>
                </a:solidFill>
                <a:effectLst/>
                <a:latin typeface="-apple-system"/>
              </a:rPr>
              <a:t>Evidence</a:t>
            </a:r>
            <a:r>
              <a:rPr lang="zh-CN" altLang="en-US" sz="2400" b="1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altLang="zh-CN" sz="2400" b="1" i="0" dirty="0">
                <a:solidFill>
                  <a:srgbClr val="1F2328"/>
                </a:solidFill>
                <a:effectLst/>
                <a:latin typeface="-apple-system"/>
              </a:rPr>
              <a:t>Lower</a:t>
            </a:r>
            <a:r>
              <a:rPr lang="zh-CN" altLang="en-US" sz="2400" b="1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US" altLang="zh-CN" sz="2400" b="1" i="0" dirty="0">
                <a:solidFill>
                  <a:srgbClr val="1F2328"/>
                </a:solidFill>
                <a:effectLst/>
                <a:latin typeface="-apple-system"/>
              </a:rPr>
              <a:t>Bond</a:t>
            </a:r>
            <a:r>
              <a:rPr lang="zh-CN" altLang="en-US" sz="2400" b="1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kumimoji="1" lang="zh-CN" altLang="en-US" sz="2400" b="1" dirty="0">
                <a:solidFill>
                  <a:srgbClr val="1F2328"/>
                </a:solidFill>
                <a:latin typeface="-apple-system"/>
              </a:rPr>
              <a:t>琴生不等式</a:t>
            </a:r>
            <a:r>
              <a:rPr kumimoji="1" lang="en-US" altLang="zh-CN" sz="2400" b="1" dirty="0">
                <a:solidFill>
                  <a:srgbClr val="1F2328"/>
                </a:solidFill>
                <a:latin typeface="-apple-system"/>
              </a:rPr>
              <a:t>/KL</a:t>
            </a:r>
            <a:r>
              <a:rPr kumimoji="1" lang="zh-CN" altLang="en-US" sz="2400" b="1" dirty="0">
                <a:solidFill>
                  <a:srgbClr val="1F2328"/>
                </a:solidFill>
                <a:latin typeface="-apple-system"/>
              </a:rPr>
              <a:t>散度表达式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4020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C6232ED-94FD-5141-55F5-67C613840C21}"/>
              </a:ext>
            </a:extLst>
          </p:cNvPr>
          <p:cNvSpPr txBox="1"/>
          <p:nvPr/>
        </p:nvSpPr>
        <p:spPr>
          <a:xfrm>
            <a:off x="109728" y="612940"/>
            <a:ext cx="1170432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DM</a:t>
            </a:r>
            <a:r>
              <a:rPr lang="zh-CN" altLang="en-US" sz="2800" dirty="0"/>
              <a:t>的特性和总结：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(1)正向扩散过程——变分推理中的推理模型，是固定的，非常简单;</a:t>
            </a:r>
            <a:endParaRPr lang="en-US" altLang="zh-CN" sz="2800" dirty="0"/>
          </a:p>
          <a:p>
            <a:r>
              <a:rPr lang="zh-CN" altLang="en-US" sz="2800" dirty="0"/>
              <a:t>(2)生成模型是马尔可夫的——每个变量的每个(时间索引)层只根据前一层的条件生成;</a:t>
            </a:r>
            <a:endParaRPr lang="en-US" altLang="zh-CN" sz="2800" dirty="0"/>
          </a:p>
          <a:p>
            <a:r>
              <a:rPr lang="zh-CN" altLang="en-US" sz="2800" dirty="0"/>
              <a:t>(3)参数共享——生成模型的所有步骤共享相同的参数。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正向过程 </a:t>
            </a:r>
            <a:r>
              <a:rPr lang="en-US" altLang="zh-CN" sz="2800" dirty="0"/>
              <a:t>(1) </a:t>
            </a:r>
            <a:r>
              <a:rPr lang="zh-CN" altLang="en-US" sz="2800" dirty="0"/>
              <a:t>和生成模型 </a:t>
            </a:r>
            <a:r>
              <a:rPr lang="en-US" altLang="zh-CN" sz="2800" dirty="0"/>
              <a:t>(2) </a:t>
            </a:r>
            <a:r>
              <a:rPr lang="zh-CN" altLang="en-US" sz="2800" dirty="0"/>
              <a:t>的马尔可夫性质的简单性允许证据下界 </a:t>
            </a:r>
            <a:r>
              <a:rPr lang="en-US" altLang="zh-CN" sz="2800" dirty="0"/>
              <a:t>(</a:t>
            </a:r>
            <a:r>
              <a:rPr lang="en" altLang="zh-CN" sz="2800" dirty="0"/>
              <a:t>ELBO) </a:t>
            </a:r>
            <a:r>
              <a:rPr lang="zh-CN" altLang="en-US" sz="2800" dirty="0"/>
              <a:t>表示为对随机变量层的期望，即从随机过程的角度随时间的期望。</a:t>
            </a:r>
            <a:endParaRPr lang="en-US" altLang="zh-CN" sz="2800" dirty="0"/>
          </a:p>
          <a:p>
            <a:r>
              <a:rPr lang="zh-CN" altLang="en-US" sz="2800" dirty="0"/>
              <a:t>由于生成模型（</a:t>
            </a:r>
            <a:r>
              <a:rPr lang="en-US" altLang="zh-CN" sz="2800" dirty="0"/>
              <a:t>3</a:t>
            </a:r>
            <a:r>
              <a:rPr lang="zh-CN" altLang="en-US" sz="2800" dirty="0"/>
              <a:t>）中的大量参数共享，这种期望可以通过单个蒙特卡罗样本有效地估计。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这些属性使扩散模型具有高度可扩展性和灵活性。</a:t>
            </a:r>
          </a:p>
        </p:txBody>
      </p:sp>
    </p:spTree>
    <p:extLst>
      <p:ext uri="{BB962C8B-B14F-4D97-AF65-F5344CB8AC3E}">
        <p14:creationId xmlns:p14="http://schemas.microsoft.com/office/powerpoint/2010/main" val="1031107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553D657-40F1-DFAC-7273-E579516CE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00" y="1231392"/>
            <a:ext cx="10845800" cy="539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2A81BD9-4784-556D-EC07-17386251C81E}"/>
              </a:ext>
            </a:extLst>
          </p:cNvPr>
          <p:cNvSpPr txBox="1"/>
          <p:nvPr/>
        </p:nvSpPr>
        <p:spPr>
          <a:xfrm>
            <a:off x="485775" y="385763"/>
            <a:ext cx="2626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Diffusion</a:t>
            </a:r>
            <a:r>
              <a:rPr kumimoji="1" lang="zh-CN" altLang="en-US" sz="2800" dirty="0"/>
              <a:t>的框架</a:t>
            </a:r>
          </a:p>
        </p:txBody>
      </p:sp>
    </p:spTree>
    <p:extLst>
      <p:ext uri="{BB962C8B-B14F-4D97-AF65-F5344CB8AC3E}">
        <p14:creationId xmlns:p14="http://schemas.microsoft.com/office/powerpoint/2010/main" val="3100810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1C13E7E-A208-8DD4-4960-31C4B4748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9850"/>
            <a:ext cx="12192000" cy="551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C2EB7A-4A0D-352E-F91D-E7046073194C}"/>
              </a:ext>
            </a:extLst>
          </p:cNvPr>
          <p:cNvSpPr txBox="1"/>
          <p:nvPr/>
        </p:nvSpPr>
        <p:spPr>
          <a:xfrm>
            <a:off x="485775" y="385763"/>
            <a:ext cx="3703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Diffusion</a:t>
            </a:r>
            <a:r>
              <a:rPr kumimoji="1" lang="zh-CN" altLang="en-US" sz="2800" dirty="0"/>
              <a:t>张量级别操作</a:t>
            </a:r>
          </a:p>
        </p:txBody>
      </p:sp>
    </p:spTree>
    <p:extLst>
      <p:ext uri="{BB962C8B-B14F-4D97-AF65-F5344CB8AC3E}">
        <p14:creationId xmlns:p14="http://schemas.microsoft.com/office/powerpoint/2010/main" val="570205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9DFE21C-93D9-50B2-29CA-2C1809D67F99}"/>
              </a:ext>
            </a:extLst>
          </p:cNvPr>
          <p:cNvSpPr/>
          <p:nvPr/>
        </p:nvSpPr>
        <p:spPr>
          <a:xfrm>
            <a:off x="5394960" y="225552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prompt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1E8B072-C9FE-4A05-8DD0-900C57CAD4BB}"/>
              </a:ext>
            </a:extLst>
          </p:cNvPr>
          <p:cNvSpPr/>
          <p:nvPr/>
        </p:nvSpPr>
        <p:spPr>
          <a:xfrm>
            <a:off x="5394960" y="1243584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Token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4FFCB8-08A5-28A4-C0AF-326835E97A2E}"/>
              </a:ext>
            </a:extLst>
          </p:cNvPr>
          <p:cNvSpPr/>
          <p:nvPr/>
        </p:nvSpPr>
        <p:spPr>
          <a:xfrm>
            <a:off x="5394960" y="2261616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Embeds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074537-4B00-4350-B639-108C0080DEF4}"/>
              </a:ext>
            </a:extLst>
          </p:cNvPr>
          <p:cNvSpPr/>
          <p:nvPr/>
        </p:nvSpPr>
        <p:spPr>
          <a:xfrm>
            <a:off x="5394960" y="6406896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Timestep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AB21207-03FB-6C66-2BD8-41977B150FD7}"/>
              </a:ext>
            </a:extLst>
          </p:cNvPr>
          <p:cNvSpPr/>
          <p:nvPr/>
        </p:nvSpPr>
        <p:spPr>
          <a:xfrm>
            <a:off x="1840992" y="3651505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Latent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8" name="菱形 7">
            <a:extLst>
              <a:ext uri="{FF2B5EF4-FFF2-40B4-BE49-F238E27FC236}">
                <a16:creationId xmlns:a16="http://schemas.microsoft.com/office/drawing/2014/main" id="{5478C9E8-7C19-D958-FC96-3B45863E3388}"/>
              </a:ext>
            </a:extLst>
          </p:cNvPr>
          <p:cNvSpPr/>
          <p:nvPr/>
        </p:nvSpPr>
        <p:spPr>
          <a:xfrm>
            <a:off x="4279392" y="3334513"/>
            <a:ext cx="3816096" cy="1085088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Denoising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A3FCC56-33E5-7904-506F-C82F42412A17}"/>
              </a:ext>
            </a:extLst>
          </p:cNvPr>
          <p:cNvSpPr/>
          <p:nvPr/>
        </p:nvSpPr>
        <p:spPr>
          <a:xfrm>
            <a:off x="8705088" y="3651505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Noise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11" name="菱形 10">
            <a:extLst>
              <a:ext uri="{FF2B5EF4-FFF2-40B4-BE49-F238E27FC236}">
                <a16:creationId xmlns:a16="http://schemas.microsoft.com/office/drawing/2014/main" id="{EF63FA46-486C-770E-EBEC-0D4AD054C779}"/>
              </a:ext>
            </a:extLst>
          </p:cNvPr>
          <p:cNvSpPr/>
          <p:nvPr/>
        </p:nvSpPr>
        <p:spPr>
          <a:xfrm>
            <a:off x="5035296" y="4913377"/>
            <a:ext cx="2304288" cy="1085088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scheduler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A5CAD26B-DE51-838A-80CE-C9850C950ABA}"/>
              </a:ext>
            </a:extLst>
          </p:cNvPr>
          <p:cNvCxnSpPr>
            <a:cxnSpLocks/>
            <a:stCxn id="5" idx="0"/>
            <a:endCxn id="11" idx="2"/>
          </p:cNvCxnSpPr>
          <p:nvPr/>
        </p:nvCxnSpPr>
        <p:spPr>
          <a:xfrm flipV="1">
            <a:off x="6187440" y="5998465"/>
            <a:ext cx="0" cy="408431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0F634E5B-661F-CB82-BD0F-1F1FBF8A291E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3425952" y="3877057"/>
            <a:ext cx="85344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50509242-73B9-3AFD-0182-3944F5DD2B8F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8095488" y="3877057"/>
            <a:ext cx="60960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07F6E96B-EA5E-332E-709A-0FCCF082FAD3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6187440" y="2712720"/>
            <a:ext cx="0" cy="62179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C063AF84-0A6B-172F-58AF-991DDD885081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6187440" y="1694688"/>
            <a:ext cx="0" cy="566928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1713D7F6-9A59-2D1F-C79A-A22216162705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6187440" y="676656"/>
            <a:ext cx="0" cy="566928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>
            <a:extLst>
              <a:ext uri="{FF2B5EF4-FFF2-40B4-BE49-F238E27FC236}">
                <a16:creationId xmlns:a16="http://schemas.microsoft.com/office/drawing/2014/main" id="{7B77F69F-3CE9-5BFA-FFBC-5848F3D9807B}"/>
              </a:ext>
            </a:extLst>
          </p:cNvPr>
          <p:cNvCxnSpPr>
            <a:stCxn id="10" idx="2"/>
            <a:endCxn id="11" idx="3"/>
          </p:cNvCxnSpPr>
          <p:nvPr/>
        </p:nvCxnSpPr>
        <p:spPr>
          <a:xfrm rot="5400000">
            <a:off x="7741920" y="3700273"/>
            <a:ext cx="1353312" cy="2157984"/>
          </a:xfrm>
          <a:prstGeom prst="bentConnector2">
            <a:avLst/>
          </a:prstGeom>
          <a:ln w="15875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>
            <a:extLst>
              <a:ext uri="{FF2B5EF4-FFF2-40B4-BE49-F238E27FC236}">
                <a16:creationId xmlns:a16="http://schemas.microsoft.com/office/drawing/2014/main" id="{071B466E-2019-CA48-359D-B862B17A1956}"/>
              </a:ext>
            </a:extLst>
          </p:cNvPr>
          <p:cNvCxnSpPr>
            <a:cxnSpLocks/>
            <a:stCxn id="11" idx="1"/>
            <a:endCxn id="7" idx="2"/>
          </p:cNvCxnSpPr>
          <p:nvPr/>
        </p:nvCxnSpPr>
        <p:spPr>
          <a:xfrm rot="10800000">
            <a:off x="2633472" y="4102609"/>
            <a:ext cx="2401824" cy="1353312"/>
          </a:xfrm>
          <a:prstGeom prst="bentConnector2">
            <a:avLst/>
          </a:prstGeom>
          <a:ln w="158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9F602C60-93AD-2078-9E03-35313E575157}"/>
              </a:ext>
            </a:extLst>
          </p:cNvPr>
          <p:cNvSpPr txBox="1"/>
          <p:nvPr/>
        </p:nvSpPr>
        <p:spPr>
          <a:xfrm>
            <a:off x="134630" y="222420"/>
            <a:ext cx="41665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Comic Sans MS" panose="030F0902030302020204" pitchFamily="66" charset="0"/>
              </a:rPr>
              <a:t>How diffusion denoising</a:t>
            </a:r>
          </a:p>
          <a:p>
            <a:r>
              <a:rPr kumimoji="1" lang="en-US" altLang="zh-CN" sz="2800" dirty="0">
                <a:latin typeface="Comic Sans MS" panose="030F0902030302020204" pitchFamily="66" charset="0"/>
              </a:rPr>
              <a:t>structurally?</a:t>
            </a:r>
            <a:endParaRPr kumimoji="1" lang="zh-CN" altLang="en-US" sz="2800" dirty="0">
              <a:latin typeface="Comic Sans MS" panose="030F0902030302020204" pitchFamily="66" charset="0"/>
            </a:endParaRPr>
          </a:p>
        </p:txBody>
      </p:sp>
      <p:sp>
        <p:nvSpPr>
          <p:cNvPr id="40" name="菱形 39">
            <a:extLst>
              <a:ext uri="{FF2B5EF4-FFF2-40B4-BE49-F238E27FC236}">
                <a16:creationId xmlns:a16="http://schemas.microsoft.com/office/drawing/2014/main" id="{081779EF-5E37-9208-A6C6-95ECF2774E0B}"/>
              </a:ext>
            </a:extLst>
          </p:cNvPr>
          <p:cNvSpPr/>
          <p:nvPr/>
        </p:nvSpPr>
        <p:spPr>
          <a:xfrm>
            <a:off x="1481327" y="2249425"/>
            <a:ext cx="2304288" cy="1085088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Decoder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547B8B3-E54D-D538-7FDD-6A9EF421BE05}"/>
              </a:ext>
            </a:extLst>
          </p:cNvPr>
          <p:cNvSpPr/>
          <p:nvPr/>
        </p:nvSpPr>
        <p:spPr>
          <a:xfrm>
            <a:off x="1840992" y="1402079"/>
            <a:ext cx="1584960" cy="4511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Comic Sans MS" panose="030F0902030302020204" pitchFamily="66" charset="0"/>
              </a:rPr>
              <a:t>Image</a:t>
            </a:r>
            <a:endParaRPr kumimoji="1" lang="zh-CN" altLang="en-US" sz="2400" dirty="0">
              <a:solidFill>
                <a:schemeClr val="tx1"/>
              </a:solidFill>
              <a:latin typeface="Comic Sans MS" panose="030F0902030302020204" pitchFamily="66" charset="0"/>
            </a:endParaRPr>
          </a:p>
        </p:txBody>
      </p: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6D2669B5-CD17-C39A-80E8-379563F7DE21}"/>
              </a:ext>
            </a:extLst>
          </p:cNvPr>
          <p:cNvCxnSpPr>
            <a:cxnSpLocks/>
            <a:stCxn id="7" idx="0"/>
            <a:endCxn id="40" idx="2"/>
          </p:cNvCxnSpPr>
          <p:nvPr/>
        </p:nvCxnSpPr>
        <p:spPr>
          <a:xfrm flipH="1" flipV="1">
            <a:off x="2633471" y="3334513"/>
            <a:ext cx="1" cy="316992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FE485AF7-5E65-E99C-1873-3875A0243B4D}"/>
              </a:ext>
            </a:extLst>
          </p:cNvPr>
          <p:cNvCxnSpPr>
            <a:cxnSpLocks/>
            <a:stCxn id="40" idx="0"/>
            <a:endCxn id="41" idx="2"/>
          </p:cNvCxnSpPr>
          <p:nvPr/>
        </p:nvCxnSpPr>
        <p:spPr>
          <a:xfrm flipV="1">
            <a:off x="2633471" y="1853183"/>
            <a:ext cx="1" cy="396242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882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C908FC5-7FA0-58F5-7E60-1D7C8B6F112F}"/>
              </a:ext>
            </a:extLst>
          </p:cNvPr>
          <p:cNvSpPr txBox="1"/>
          <p:nvPr/>
        </p:nvSpPr>
        <p:spPr>
          <a:xfrm>
            <a:off x="975360" y="829056"/>
            <a:ext cx="9448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scheduler.set_timesteps</a:t>
            </a:r>
            <a:r>
              <a:rPr lang="en-US" altLang="zh-CN" sz="2000" dirty="0"/>
              <a:t>(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50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 err="1"/>
              <a:t>scheduler.timesteps</a:t>
            </a:r>
            <a:r>
              <a:rPr lang="en-US" altLang="zh-CN" sz="2000" dirty="0"/>
              <a:t> tensor([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980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960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940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920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900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780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760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740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720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700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500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100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80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60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40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0</a:t>
            </a:r>
            <a:r>
              <a:rPr lang="en-US" altLang="zh-CN" sz="2000" dirty="0"/>
              <a:t>])</a:t>
            </a:r>
            <a:endParaRPr kumimoji="1"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2879856-239A-0F3C-24F0-DD740FECE2B4}"/>
              </a:ext>
            </a:extLst>
          </p:cNvPr>
          <p:cNvSpPr txBox="1"/>
          <p:nvPr/>
        </p:nvSpPr>
        <p:spPr>
          <a:xfrm>
            <a:off x="975360" y="2462784"/>
            <a:ext cx="991209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noise = </a:t>
            </a:r>
            <a:r>
              <a:rPr lang="en-US" altLang="zh-CN" sz="2000" dirty="0" err="1"/>
              <a:t>torch.randn</a:t>
            </a:r>
            <a:r>
              <a:rPr lang="en-US" altLang="zh-CN" sz="2000" dirty="0"/>
              <a:t>((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3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sample_size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sample_size</a:t>
            </a:r>
            <a:r>
              <a:rPr lang="en-US" altLang="zh-CN" sz="2000" dirty="0"/>
              <a:t>), device=</a:t>
            </a:r>
            <a:r>
              <a:rPr lang="en-US" altLang="zh-CN" sz="2000" dirty="0">
                <a:solidFill>
                  <a:srgbClr val="50A14F"/>
                </a:solidFill>
                <a:effectLst/>
              </a:rPr>
              <a:t>"</a:t>
            </a:r>
            <a:r>
              <a:rPr lang="en-US" altLang="zh-CN" sz="2000" dirty="0" err="1">
                <a:solidFill>
                  <a:srgbClr val="50A14F"/>
                </a:solidFill>
                <a:effectLst/>
              </a:rPr>
              <a:t>cuda</a:t>
            </a:r>
            <a:r>
              <a:rPr lang="en-US" altLang="zh-CN" sz="2000" dirty="0">
                <a:solidFill>
                  <a:srgbClr val="50A14F"/>
                </a:solidFill>
                <a:effectLst/>
              </a:rPr>
              <a:t>"</a:t>
            </a:r>
            <a:r>
              <a:rPr lang="en-US" altLang="zh-CN" sz="2000" dirty="0"/>
              <a:t>)</a:t>
            </a:r>
          </a:p>
          <a:p>
            <a:r>
              <a:rPr kumimoji="1" lang="en-US" altLang="zh-CN" sz="2000" dirty="0"/>
              <a:t>input = noise</a:t>
            </a:r>
          </a:p>
          <a:p>
            <a:r>
              <a:rPr lang="en-US" altLang="zh-CN" sz="2000" dirty="0">
                <a:solidFill>
                  <a:srgbClr val="A626A4"/>
                </a:solidFill>
                <a:effectLst/>
              </a:rPr>
              <a:t>for</a:t>
            </a:r>
            <a:r>
              <a:rPr lang="en-US" altLang="zh-CN" sz="2000" dirty="0"/>
              <a:t> t </a:t>
            </a:r>
            <a:r>
              <a:rPr lang="en-US" altLang="zh-CN" sz="2000" dirty="0">
                <a:solidFill>
                  <a:srgbClr val="A626A4"/>
                </a:solidFill>
                <a:effectLst/>
              </a:rPr>
              <a:t>in</a:t>
            </a:r>
            <a:r>
              <a:rPr lang="en-US" altLang="zh-CN" sz="2000" dirty="0"/>
              <a:t> </a:t>
            </a:r>
            <a:r>
              <a:rPr lang="en-US" altLang="zh-CN" sz="2000" dirty="0" err="1"/>
              <a:t>scheduler.timesteps</a:t>
            </a:r>
            <a:r>
              <a:rPr lang="en-US" altLang="zh-CN" sz="2000" dirty="0"/>
              <a:t>: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>
                <a:solidFill>
                  <a:srgbClr val="4078F2"/>
                </a:solidFill>
                <a:effectLst/>
              </a:rPr>
              <a:t>... </a:t>
            </a:r>
            <a:r>
              <a:rPr lang="en-US" altLang="zh-CN" sz="2000" dirty="0">
                <a:solidFill>
                  <a:srgbClr val="A626A4"/>
                </a:solidFill>
                <a:effectLst/>
              </a:rPr>
              <a:t>with</a:t>
            </a:r>
            <a:r>
              <a:rPr lang="en-US" altLang="zh-CN" sz="2000" dirty="0"/>
              <a:t> </a:t>
            </a:r>
            <a:r>
              <a:rPr lang="en-US" altLang="zh-CN" sz="2000" dirty="0" err="1"/>
              <a:t>torch.no_grad</a:t>
            </a:r>
            <a:r>
              <a:rPr lang="en-US" altLang="zh-CN" sz="2000" dirty="0"/>
              <a:t>():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>
                <a:solidFill>
                  <a:srgbClr val="4078F2"/>
                </a:solidFill>
                <a:effectLst/>
              </a:rPr>
              <a:t>... </a:t>
            </a:r>
            <a:r>
              <a:rPr lang="en-US" altLang="zh-CN" sz="2000" dirty="0" err="1"/>
              <a:t>noisy_residual</a:t>
            </a:r>
            <a:r>
              <a:rPr lang="en-US" altLang="zh-CN" sz="2000" dirty="0"/>
              <a:t> = model(</a:t>
            </a:r>
            <a:r>
              <a:rPr lang="en-US" altLang="zh-CN" sz="2000" dirty="0">
                <a:solidFill>
                  <a:srgbClr val="C18401"/>
                </a:solidFill>
                <a:effectLst/>
              </a:rPr>
              <a:t>input</a:t>
            </a:r>
            <a:r>
              <a:rPr lang="en-US" altLang="zh-CN" sz="2000" dirty="0"/>
              <a:t>, t).sample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>
                <a:solidFill>
                  <a:srgbClr val="4078F2"/>
                </a:solidFill>
                <a:effectLst/>
              </a:rPr>
              <a:t>... </a:t>
            </a:r>
            <a:r>
              <a:rPr lang="en-US" altLang="zh-CN" sz="2000" dirty="0" err="1"/>
              <a:t>previous_noisy_sample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scheduler.step</a:t>
            </a:r>
            <a:r>
              <a:rPr lang="en-US" altLang="zh-CN" sz="2000" dirty="0"/>
              <a:t>(</a:t>
            </a:r>
            <a:r>
              <a:rPr lang="en-US" altLang="zh-CN" sz="2000" dirty="0" err="1"/>
              <a:t>noisy_residual</a:t>
            </a:r>
            <a:r>
              <a:rPr lang="en-US" altLang="zh-CN" sz="2000" dirty="0"/>
              <a:t>, t, </a:t>
            </a:r>
            <a:r>
              <a:rPr lang="en-US" altLang="zh-CN" sz="2000" dirty="0">
                <a:solidFill>
                  <a:srgbClr val="C18401"/>
                </a:solidFill>
                <a:effectLst/>
              </a:rPr>
              <a:t>input</a:t>
            </a:r>
            <a:r>
              <a:rPr lang="en-US" altLang="zh-CN" sz="2000" dirty="0"/>
              <a:t>).</a:t>
            </a:r>
            <a:r>
              <a:rPr lang="en-US" altLang="zh-CN" sz="2000" dirty="0" err="1"/>
              <a:t>prev_sample</a:t>
            </a:r>
            <a:endParaRPr lang="en-US" altLang="zh-CN" sz="2000" dirty="0"/>
          </a:p>
          <a:p>
            <a:r>
              <a:rPr lang="en-US" altLang="zh-CN" sz="2000" dirty="0"/>
              <a:t> </a:t>
            </a:r>
            <a:r>
              <a:rPr lang="en-US" altLang="zh-CN" sz="2000" dirty="0">
                <a:solidFill>
                  <a:srgbClr val="4078F2"/>
                </a:solidFill>
                <a:effectLst/>
              </a:rPr>
              <a:t>... </a:t>
            </a:r>
            <a:r>
              <a:rPr lang="en-US" altLang="zh-CN" sz="2000" dirty="0">
                <a:solidFill>
                  <a:srgbClr val="C18401"/>
                </a:solidFill>
                <a:effectLst/>
              </a:rPr>
              <a:t>input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previous_noisy_sample</a:t>
            </a:r>
            <a:endParaRPr lang="en-US" altLang="zh-CN" sz="2000" dirty="0"/>
          </a:p>
          <a:p>
            <a:r>
              <a:rPr lang="en-US" altLang="zh-CN" sz="2000" dirty="0"/>
              <a:t>image = (</a:t>
            </a:r>
            <a:r>
              <a:rPr lang="en-US" altLang="zh-CN" sz="2000" dirty="0">
                <a:solidFill>
                  <a:srgbClr val="C18401"/>
                </a:solidFill>
                <a:effectLst/>
              </a:rPr>
              <a:t>input</a:t>
            </a:r>
            <a:r>
              <a:rPr lang="en-US" altLang="zh-CN" sz="2000" dirty="0"/>
              <a:t> /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</a:t>
            </a:r>
            <a:r>
              <a:rPr lang="en-US" altLang="zh-CN" sz="2000" dirty="0"/>
              <a:t> +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0.5</a:t>
            </a:r>
            <a:r>
              <a:rPr lang="en-US" altLang="zh-CN" sz="2000" dirty="0"/>
              <a:t>).clamp(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0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</a:t>
            </a:r>
            <a:r>
              <a:rPr lang="en-US" altLang="zh-CN" sz="2000" dirty="0"/>
              <a:t>).squeeze()</a:t>
            </a:r>
          </a:p>
          <a:p>
            <a:r>
              <a:rPr lang="en-US" altLang="zh-CN" sz="2000" dirty="0"/>
              <a:t>image = (</a:t>
            </a:r>
            <a:r>
              <a:rPr lang="en-US" altLang="zh-CN" sz="2000" dirty="0" err="1"/>
              <a:t>image.permute</a:t>
            </a:r>
            <a:r>
              <a:rPr lang="en-US" altLang="zh-CN" sz="2000" dirty="0"/>
              <a:t>(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1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</a:t>
            </a:r>
            <a:r>
              <a:rPr lang="en-US" altLang="zh-CN" sz="2000" dirty="0"/>
              <a:t>,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0</a:t>
            </a:r>
            <a:r>
              <a:rPr lang="en-US" altLang="zh-CN" sz="2000" dirty="0"/>
              <a:t>) * </a:t>
            </a:r>
            <a:r>
              <a:rPr lang="en-US" altLang="zh-CN" sz="2000" dirty="0">
                <a:solidFill>
                  <a:srgbClr val="986801"/>
                </a:solidFill>
                <a:effectLst/>
              </a:rPr>
              <a:t>255</a:t>
            </a:r>
            <a:r>
              <a:rPr lang="en-US" altLang="zh-CN" sz="2000" dirty="0"/>
              <a:t>).</a:t>
            </a:r>
            <a:r>
              <a:rPr lang="en-US" altLang="zh-CN" sz="2000" dirty="0">
                <a:solidFill>
                  <a:srgbClr val="C18401"/>
                </a:solidFill>
                <a:effectLst/>
              </a:rPr>
              <a:t>round</a:t>
            </a:r>
            <a:r>
              <a:rPr lang="en-US" altLang="zh-CN" sz="2000" dirty="0"/>
              <a:t>().to(torch.uint8).</a:t>
            </a:r>
            <a:r>
              <a:rPr lang="en-US" altLang="zh-CN" sz="2000" dirty="0" err="1"/>
              <a:t>cpu</a:t>
            </a:r>
            <a:r>
              <a:rPr lang="en-US" altLang="zh-CN" sz="2000" dirty="0"/>
              <a:t>().</a:t>
            </a:r>
            <a:r>
              <a:rPr lang="en-US" altLang="zh-CN" sz="2000" dirty="0" err="1"/>
              <a:t>numpy</a:t>
            </a:r>
            <a:r>
              <a:rPr lang="en-US" altLang="zh-CN" sz="2000" dirty="0"/>
              <a:t>()</a:t>
            </a:r>
          </a:p>
          <a:p>
            <a:r>
              <a:rPr lang="en-US" altLang="zh-CN" sz="2000" dirty="0"/>
              <a:t>image = </a:t>
            </a:r>
            <a:r>
              <a:rPr lang="en-US" altLang="zh-CN" sz="2000" dirty="0" err="1"/>
              <a:t>Image.fromarray</a:t>
            </a:r>
            <a:r>
              <a:rPr lang="en-US" altLang="zh-CN" sz="2000" dirty="0"/>
              <a:t>(image)</a:t>
            </a:r>
            <a:endParaRPr kumimoji="1"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BAF38AC-CF1E-2ED5-17D8-20E83384887A}"/>
              </a:ext>
            </a:extLst>
          </p:cNvPr>
          <p:cNvSpPr txBox="1"/>
          <p:nvPr/>
        </p:nvSpPr>
        <p:spPr>
          <a:xfrm>
            <a:off x="975360" y="305836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DDPM code example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92065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29999A4-93C4-3FF2-F317-8C5EF5B786CC}"/>
              </a:ext>
            </a:extLst>
          </p:cNvPr>
          <p:cNvSpPr txBox="1"/>
          <p:nvPr/>
        </p:nvSpPr>
        <p:spPr>
          <a:xfrm>
            <a:off x="3377184" y="758570"/>
            <a:ext cx="459638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Translation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Inverse 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Imaging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Multi-modal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Vision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Adversarial Attack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Miscellany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ED0EFBE-B422-2F68-1F8A-333D5911FD0F}"/>
              </a:ext>
            </a:extLst>
          </p:cNvPr>
          <p:cNvSpPr txBox="1"/>
          <p:nvPr/>
        </p:nvSpPr>
        <p:spPr>
          <a:xfrm>
            <a:off x="353568" y="385006"/>
            <a:ext cx="21355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/>
              <a:t>Diffusion</a:t>
            </a:r>
            <a:endParaRPr kumimoji="1" lang="zh-CN" altLang="en-US" sz="4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4BA803-B532-9155-F0D9-D68A3E617813}"/>
              </a:ext>
            </a:extLst>
          </p:cNvPr>
          <p:cNvSpPr txBox="1"/>
          <p:nvPr/>
        </p:nvSpPr>
        <p:spPr>
          <a:xfrm>
            <a:off x="7790688" y="758570"/>
            <a:ext cx="370005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</a:t>
            </a: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Tabular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</a:t>
            </a: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725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87703A3-87ED-8792-2C8C-6EA826DE9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05" y="1153859"/>
            <a:ext cx="10211816" cy="503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A5D3E9-9F1F-8B54-A9D4-C5900C86996F}"/>
              </a:ext>
            </a:extLst>
          </p:cNvPr>
          <p:cNvSpPr txBox="1"/>
          <p:nvPr/>
        </p:nvSpPr>
        <p:spPr>
          <a:xfrm>
            <a:off x="700088" y="428625"/>
            <a:ext cx="24240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 err="1"/>
              <a:t>DreamBooth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62771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A545AAB-009D-47B0-848A-F969E5C8A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12" y="874138"/>
            <a:ext cx="10617200" cy="598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26E60B1-E1C0-CB79-8E6D-025382A23E7C}"/>
              </a:ext>
            </a:extLst>
          </p:cNvPr>
          <p:cNvSpPr txBox="1"/>
          <p:nvPr/>
        </p:nvSpPr>
        <p:spPr>
          <a:xfrm>
            <a:off x="342900" y="385763"/>
            <a:ext cx="27687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Textual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Inversion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88642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AE5429E-7926-F98D-6AFA-02944F9EB8E3}"/>
              </a:ext>
            </a:extLst>
          </p:cNvPr>
          <p:cNvSpPr txBox="1"/>
          <p:nvPr/>
        </p:nvSpPr>
        <p:spPr>
          <a:xfrm>
            <a:off x="700601" y="289618"/>
            <a:ext cx="1098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363535"/>
                </a:solidFill>
                <a:latin typeface="+mj-ea"/>
                <a:ea typeface="+mj-ea"/>
                <a:cs typeface="Times New Roman" pitchFamily="18" charset="0"/>
                <a:sym typeface="Arial" charset="0"/>
              </a:rPr>
              <a:t>Tasks</a:t>
            </a:r>
            <a:endParaRPr kumimoji="0" lang="af-ZA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363535"/>
              </a:solidFill>
              <a:effectLst/>
              <a:uLnTx/>
              <a:uFillTx/>
              <a:latin typeface="+mj-ea"/>
              <a:ea typeface="+mj-ea"/>
              <a:cs typeface="Times New Roman" pitchFamily="18" charset="0"/>
              <a:sym typeface="Arial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F3E4430-14FA-9C94-33B3-B75DDBF7AAA9}"/>
              </a:ext>
            </a:extLst>
          </p:cNvPr>
          <p:cNvSpPr txBox="1"/>
          <p:nvPr/>
        </p:nvSpPr>
        <p:spPr>
          <a:xfrm>
            <a:off x="1798980" y="1379095"/>
            <a:ext cx="76803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800" b="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Free-viewpoint Rendering of </a:t>
            </a:r>
            <a:r>
              <a:rPr lang="en" altLang="zh-CN" sz="2800" b="0" dirty="0">
                <a:solidFill>
                  <a:srgbClr val="FF0000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Moving People </a:t>
            </a:r>
          </a:p>
          <a:p>
            <a:r>
              <a:rPr lang="en" altLang="zh-CN" sz="2800" b="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from </a:t>
            </a:r>
            <a:r>
              <a:rPr lang="en" altLang="zh-CN" sz="2800" b="0" dirty="0">
                <a:solidFill>
                  <a:srgbClr val="FF0000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Monocular Video</a:t>
            </a:r>
            <a:r>
              <a:rPr lang="zh-CN" altLang="en-US" sz="2800" b="0" dirty="0">
                <a:solidFill>
                  <a:srgbClr val="FF0000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2800" b="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by</a:t>
            </a:r>
            <a:r>
              <a:rPr lang="zh-CN" altLang="en-US" sz="2800" b="0" dirty="0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2800" b="0" dirty="0" err="1"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NeRF</a:t>
            </a:r>
            <a:endParaRPr kumimoji="1" lang="zh-CN" altLang="en-US" sz="2800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0474E1E-66E6-E121-5C59-97BD7529D4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61"/>
          <a:stretch/>
        </p:blipFill>
        <p:spPr bwMode="auto">
          <a:xfrm>
            <a:off x="365340" y="3429000"/>
            <a:ext cx="2867279" cy="299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3DC30985-DD2E-EF44-5A15-D74CEF7D3F29}"/>
              </a:ext>
            </a:extLst>
          </p:cNvPr>
          <p:cNvSpPr txBox="1"/>
          <p:nvPr/>
        </p:nvSpPr>
        <p:spPr>
          <a:xfrm>
            <a:off x="3768279" y="3739969"/>
            <a:ext cx="46554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/>
              <a:t>     </a:t>
            </a:r>
            <a:r>
              <a:rPr kumimoji="1" lang="en-US" altLang="zh-CN" sz="2400" dirty="0" err="1"/>
              <a:t>NeRF</a:t>
            </a:r>
            <a:r>
              <a:rPr kumimoji="1" lang="zh-CN" altLang="en-US" sz="2400" dirty="0"/>
              <a:t>       ｜</a:t>
            </a:r>
            <a:r>
              <a:rPr kumimoji="1" lang="en-US" altLang="zh-CN" sz="2400" dirty="0" err="1"/>
              <a:t>HumanNeRF</a:t>
            </a:r>
            <a:endParaRPr kumimoji="1" lang="en-US" altLang="zh-CN" sz="2400" dirty="0"/>
          </a:p>
          <a:p>
            <a:pPr algn="ctr"/>
            <a:r>
              <a:rPr kumimoji="1" lang="zh-CN" altLang="en-US" sz="2400" dirty="0"/>
              <a:t>｜</a:t>
            </a:r>
            <a:endParaRPr kumimoji="1" lang="en-US" altLang="zh-CN" sz="2400" dirty="0"/>
          </a:p>
          <a:p>
            <a:pPr algn="ctr"/>
            <a:r>
              <a:rPr kumimoji="1" lang="en-US" altLang="zh-CN" sz="2400" dirty="0"/>
              <a:t>Dense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view</a:t>
            </a:r>
            <a:r>
              <a:rPr kumimoji="1" lang="zh-CN" altLang="en-US" sz="2400" dirty="0"/>
              <a:t>｜</a:t>
            </a:r>
            <a:r>
              <a:rPr kumimoji="1" lang="en-US" altLang="zh-CN" sz="2400" dirty="0"/>
              <a:t>Single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view</a:t>
            </a:r>
          </a:p>
          <a:p>
            <a:pPr algn="ctr"/>
            <a:r>
              <a:rPr kumimoji="1" lang="zh-CN" altLang="en-US" sz="2400" dirty="0"/>
              <a:t>   </a:t>
            </a:r>
            <a:r>
              <a:rPr kumimoji="1" lang="en" altLang="zh-CN" sz="2400" dirty="0"/>
              <a:t>Static objects</a:t>
            </a:r>
            <a:r>
              <a:rPr kumimoji="1" lang="zh-CN" altLang="en-US" sz="2400" dirty="0"/>
              <a:t> ｜ </a:t>
            </a:r>
            <a:r>
              <a:rPr kumimoji="1" lang="en-US" altLang="zh-CN" sz="2400" dirty="0"/>
              <a:t>Moving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People</a:t>
            </a:r>
            <a:endParaRPr kumimoji="1" lang="zh-CN" altLang="en-US" sz="2400" dirty="0"/>
          </a:p>
        </p:txBody>
      </p:sp>
      <p:pic>
        <p:nvPicPr>
          <p:cNvPr id="2" name="377">
            <a:hlinkClick r:id="" action="ppaction://media"/>
            <a:extLst>
              <a:ext uri="{FF2B5EF4-FFF2-40B4-BE49-F238E27FC236}">
                <a16:creationId xmlns:a16="http://schemas.microsoft.com/office/drawing/2014/main" id="{79498EA8-B044-3B05-0E8F-DFE1656ACD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51990" y="3117777"/>
            <a:ext cx="3281548" cy="328154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DFB466E-7018-429B-4CDF-9FA83F8725FC}"/>
              </a:ext>
            </a:extLst>
          </p:cNvPr>
          <p:cNvSpPr txBox="1"/>
          <p:nvPr/>
        </p:nvSpPr>
        <p:spPr>
          <a:xfrm>
            <a:off x="3800104" y="9025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735837-CC4B-D4EF-C741-C059CEEA4740}"/>
              </a:ext>
            </a:extLst>
          </p:cNvPr>
          <p:cNvSpPr txBox="1"/>
          <p:nvPr/>
        </p:nvSpPr>
        <p:spPr>
          <a:xfrm>
            <a:off x="7233913" y="1902817"/>
            <a:ext cx="4652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Camera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input</a:t>
            </a:r>
            <a:r>
              <a:rPr kumimoji="1" lang="zh-CN" altLang="en-US" sz="2800" dirty="0"/>
              <a:t>   </a:t>
            </a:r>
            <a:r>
              <a:rPr kumimoji="1" lang="en-US" altLang="zh-CN" sz="2800" dirty="0"/>
              <a:t>Image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output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658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64B5653-8791-5789-2532-04C42ADDD06F}"/>
              </a:ext>
            </a:extLst>
          </p:cNvPr>
          <p:cNvSpPr txBox="1"/>
          <p:nvPr/>
        </p:nvSpPr>
        <p:spPr>
          <a:xfrm>
            <a:off x="804673" y="580999"/>
            <a:ext cx="6951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err="1"/>
              <a:t>LoRA</a:t>
            </a:r>
            <a:r>
              <a:rPr kumimoji="1" lang="zh-CN" altLang="en-US" sz="2400" dirty="0"/>
              <a:t>：</a:t>
            </a:r>
            <a:r>
              <a:rPr lang="en" altLang="zh-CN" sz="2400" b="0" i="0" u="none" strike="noStrike" dirty="0">
                <a:solidFill>
                  <a:srgbClr val="242424"/>
                </a:solidFill>
                <a:effectLst/>
                <a:latin typeface="source-serif-pro"/>
              </a:rPr>
              <a:t>Low-rank adaptation of large language models</a:t>
            </a:r>
            <a:endParaRPr kumimoji="1" lang="zh-CN" alt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9B43A0-C531-96A5-8FE7-05E85C930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2804" y="1561846"/>
            <a:ext cx="3784600" cy="405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F438CDC-F806-0E02-1197-0AF283DE4442}"/>
              </a:ext>
            </a:extLst>
          </p:cNvPr>
          <p:cNvSpPr txBox="1"/>
          <p:nvPr/>
        </p:nvSpPr>
        <p:spPr>
          <a:xfrm>
            <a:off x="804673" y="1463040"/>
            <a:ext cx="701039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 err="1"/>
              <a:t>input_dim</a:t>
            </a:r>
            <a:r>
              <a:rPr lang="en" altLang="zh-CN" dirty="0"/>
              <a:t>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dirty="0">
                <a:solidFill>
                  <a:srgbClr val="1772F6"/>
                </a:solidFill>
                <a:effectLst/>
              </a:rPr>
              <a:t>768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e.g., the hidden size of the pre-trained model</a:t>
            </a:r>
            <a:r>
              <a:rPr lang="en" altLang="zh-CN" dirty="0"/>
              <a:t> </a:t>
            </a:r>
            <a:r>
              <a:rPr lang="en" altLang="zh-CN" dirty="0" err="1"/>
              <a:t>output_dim</a:t>
            </a:r>
            <a:r>
              <a:rPr lang="en" altLang="zh-CN" dirty="0"/>
              <a:t>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dirty="0">
                <a:solidFill>
                  <a:srgbClr val="1772F6"/>
                </a:solidFill>
                <a:effectLst/>
              </a:rPr>
              <a:t>768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e.g., the output size of the layer</a:t>
            </a:r>
            <a:r>
              <a:rPr lang="en" altLang="zh-CN" dirty="0"/>
              <a:t> </a:t>
            </a:r>
          </a:p>
          <a:p>
            <a:r>
              <a:rPr lang="en" altLang="zh-CN" dirty="0"/>
              <a:t>rank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dirty="0">
                <a:solidFill>
                  <a:srgbClr val="1772F6"/>
                </a:solidFill>
                <a:effectLst/>
              </a:rPr>
              <a:t>8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The rank 'r' for the low-rank adaptation</a:t>
            </a:r>
            <a:r>
              <a:rPr lang="en" altLang="zh-CN" dirty="0"/>
              <a:t> </a:t>
            </a:r>
          </a:p>
          <a:p>
            <a:r>
              <a:rPr lang="en" altLang="zh-CN" dirty="0"/>
              <a:t>W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b="1" dirty="0">
                <a:effectLst/>
              </a:rPr>
              <a:t>...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from pretrained network with shape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input_dim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 x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output_dim</a:t>
            </a:r>
            <a:r>
              <a:rPr lang="en" altLang="zh-CN" dirty="0"/>
              <a:t> </a:t>
            </a:r>
          </a:p>
          <a:p>
            <a:r>
              <a:rPr lang="en" altLang="zh-CN" dirty="0"/>
              <a:t>W_A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dirty="0" err="1"/>
              <a:t>nn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Parameter</a:t>
            </a:r>
            <a:r>
              <a:rPr lang="en" altLang="zh-CN" dirty="0"/>
              <a:t>(</a:t>
            </a:r>
            <a:r>
              <a:rPr lang="en" altLang="zh-CN" dirty="0" err="1"/>
              <a:t>torch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empty</a:t>
            </a:r>
            <a:r>
              <a:rPr lang="en" altLang="zh-CN" dirty="0"/>
              <a:t>(</a:t>
            </a:r>
            <a:r>
              <a:rPr lang="en" altLang="zh-CN" dirty="0" err="1"/>
              <a:t>input_dim</a:t>
            </a:r>
            <a:r>
              <a:rPr lang="en" altLang="zh-CN" dirty="0"/>
              <a:t>, rank))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LoRA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 weight A</a:t>
            </a:r>
            <a:r>
              <a:rPr lang="en" altLang="zh-CN" dirty="0"/>
              <a:t> </a:t>
            </a:r>
          </a:p>
          <a:p>
            <a:r>
              <a:rPr lang="en" altLang="zh-CN" dirty="0"/>
              <a:t>W_B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</a:t>
            </a:r>
            <a:r>
              <a:rPr lang="en" altLang="zh-CN" dirty="0" err="1"/>
              <a:t>nn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Parameter</a:t>
            </a:r>
            <a:r>
              <a:rPr lang="en" altLang="zh-CN" dirty="0"/>
              <a:t>(</a:t>
            </a:r>
            <a:r>
              <a:rPr lang="en" altLang="zh-CN" dirty="0" err="1"/>
              <a:t>torch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empty</a:t>
            </a:r>
            <a:r>
              <a:rPr lang="en" altLang="zh-CN" dirty="0"/>
              <a:t>(rank, </a:t>
            </a:r>
            <a:r>
              <a:rPr lang="en" altLang="zh-CN" dirty="0" err="1"/>
              <a:t>output_dim</a:t>
            </a:r>
            <a:r>
              <a:rPr lang="en" altLang="zh-CN" dirty="0"/>
              <a:t>))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LoRA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 weight B</a:t>
            </a:r>
            <a:r>
              <a:rPr lang="en" altLang="zh-CN" dirty="0"/>
              <a:t>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Initialization of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LoRA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 weights</a:t>
            </a:r>
            <a:r>
              <a:rPr lang="en" altLang="zh-CN" dirty="0"/>
              <a:t> </a:t>
            </a:r>
          </a:p>
          <a:p>
            <a:r>
              <a:rPr lang="en" altLang="zh-CN" dirty="0" err="1"/>
              <a:t>nn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init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kaiming_uniform</a:t>
            </a:r>
            <a:r>
              <a:rPr lang="en" altLang="zh-CN" dirty="0"/>
              <a:t>_(W_A, a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 err="1"/>
              <a:t>math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sqrt</a:t>
            </a:r>
            <a:r>
              <a:rPr lang="en" altLang="zh-CN" dirty="0"/>
              <a:t>(</a:t>
            </a:r>
            <a:r>
              <a:rPr lang="en" altLang="zh-CN" dirty="0">
                <a:solidFill>
                  <a:srgbClr val="1772F6"/>
                </a:solidFill>
                <a:effectLst/>
              </a:rPr>
              <a:t>5</a:t>
            </a:r>
            <a:r>
              <a:rPr lang="en" altLang="zh-CN" dirty="0"/>
              <a:t>)) </a:t>
            </a:r>
          </a:p>
          <a:p>
            <a:r>
              <a:rPr lang="en" altLang="zh-CN" dirty="0" err="1"/>
              <a:t>nn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init</a:t>
            </a:r>
            <a:r>
              <a:rPr lang="en" altLang="zh-CN" b="1" dirty="0" err="1">
                <a:effectLst/>
              </a:rPr>
              <a:t>.</a:t>
            </a:r>
            <a:r>
              <a:rPr lang="en" altLang="zh-CN" dirty="0" err="1"/>
              <a:t>zeros</a:t>
            </a:r>
            <a:r>
              <a:rPr lang="en" altLang="zh-CN" dirty="0"/>
              <a:t>_(W_B) </a:t>
            </a:r>
          </a:p>
          <a:p>
            <a:r>
              <a:rPr lang="en" altLang="zh-CN" b="1" dirty="0">
                <a:effectLst/>
              </a:rPr>
              <a:t>def</a:t>
            </a:r>
            <a:r>
              <a:rPr lang="en" altLang="zh-CN" dirty="0"/>
              <a:t> </a:t>
            </a:r>
            <a:r>
              <a:rPr lang="en" altLang="zh-CN" b="1" dirty="0" err="1">
                <a:solidFill>
                  <a:srgbClr val="D95350"/>
                </a:solidFill>
                <a:effectLst/>
              </a:rPr>
              <a:t>regular_forward_matmul</a:t>
            </a:r>
            <a:r>
              <a:rPr lang="en" altLang="zh-CN" dirty="0"/>
              <a:t>(x, W): </a:t>
            </a:r>
          </a:p>
          <a:p>
            <a:r>
              <a:rPr lang="en" altLang="zh-CN" dirty="0"/>
              <a:t>h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x </a:t>
            </a:r>
            <a:r>
              <a:rPr lang="en" altLang="zh-CN" dirty="0">
                <a:solidFill>
                  <a:srgbClr val="D95350"/>
                </a:solidFill>
                <a:effectLst/>
              </a:rPr>
              <a:t>@</a:t>
            </a:r>
            <a:r>
              <a:rPr lang="en" altLang="zh-CN" dirty="0"/>
              <a:t> W </a:t>
            </a:r>
          </a:p>
          <a:p>
            <a:r>
              <a:rPr lang="en" altLang="zh-CN" b="1" dirty="0">
                <a:effectLst/>
              </a:rPr>
              <a:t>return</a:t>
            </a:r>
            <a:r>
              <a:rPr lang="en" altLang="zh-CN" dirty="0"/>
              <a:t> h </a:t>
            </a:r>
          </a:p>
          <a:p>
            <a:r>
              <a:rPr lang="en" altLang="zh-CN" b="1" dirty="0">
                <a:effectLst/>
              </a:rPr>
              <a:t>def</a:t>
            </a:r>
            <a:r>
              <a:rPr lang="en" altLang="zh-CN" dirty="0"/>
              <a:t> </a:t>
            </a:r>
            <a:r>
              <a:rPr lang="en" altLang="zh-CN" b="1" dirty="0" err="1">
                <a:solidFill>
                  <a:srgbClr val="D95350"/>
                </a:solidFill>
                <a:effectLst/>
              </a:rPr>
              <a:t>lora_forward_matmul</a:t>
            </a:r>
            <a:r>
              <a:rPr lang="en" altLang="zh-CN" dirty="0"/>
              <a:t>(x, W, W_A, W_B): </a:t>
            </a:r>
          </a:p>
          <a:p>
            <a:r>
              <a:rPr lang="en" altLang="zh-CN" dirty="0"/>
              <a:t>h </a:t>
            </a:r>
            <a:r>
              <a:rPr lang="en" altLang="zh-CN" b="1" dirty="0">
                <a:effectLst/>
              </a:rPr>
              <a:t>=</a:t>
            </a:r>
            <a:r>
              <a:rPr lang="en" altLang="zh-CN" dirty="0"/>
              <a:t> x </a:t>
            </a:r>
            <a:r>
              <a:rPr lang="en" altLang="zh-CN" dirty="0">
                <a:solidFill>
                  <a:srgbClr val="D95350"/>
                </a:solidFill>
                <a:effectLst/>
              </a:rPr>
              <a:t>@</a:t>
            </a:r>
            <a:r>
              <a:rPr lang="en" altLang="zh-CN" dirty="0"/>
              <a:t> W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regular matrix multiplication</a:t>
            </a:r>
            <a:r>
              <a:rPr lang="en" altLang="zh-CN" dirty="0"/>
              <a:t> </a:t>
            </a:r>
          </a:p>
          <a:p>
            <a:r>
              <a:rPr lang="en" altLang="zh-CN" dirty="0"/>
              <a:t>h </a:t>
            </a:r>
            <a:r>
              <a:rPr lang="en" altLang="zh-CN" b="1" dirty="0">
                <a:effectLst/>
              </a:rPr>
              <a:t>+=</a:t>
            </a:r>
            <a:r>
              <a:rPr lang="en" altLang="zh-CN" dirty="0"/>
              <a:t> x </a:t>
            </a:r>
            <a:r>
              <a:rPr lang="en" altLang="zh-CN" dirty="0">
                <a:solidFill>
                  <a:srgbClr val="D95350"/>
                </a:solidFill>
                <a:effectLst/>
              </a:rPr>
              <a:t>@</a:t>
            </a:r>
            <a:r>
              <a:rPr lang="en" altLang="zh-CN" dirty="0"/>
              <a:t> (W_A </a:t>
            </a:r>
            <a:r>
              <a:rPr lang="en" altLang="zh-CN" dirty="0">
                <a:solidFill>
                  <a:srgbClr val="D95350"/>
                </a:solidFill>
                <a:effectLst/>
              </a:rPr>
              <a:t>@</a:t>
            </a:r>
            <a:r>
              <a:rPr lang="en" altLang="zh-CN" dirty="0"/>
              <a:t> W_B)</a:t>
            </a:r>
            <a:r>
              <a:rPr lang="en" altLang="zh-CN" b="1" dirty="0">
                <a:effectLst/>
              </a:rPr>
              <a:t>*</a:t>
            </a:r>
            <a:r>
              <a:rPr lang="en" altLang="zh-CN" dirty="0"/>
              <a:t>alpha 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# use scaled </a:t>
            </a:r>
            <a:r>
              <a:rPr lang="en" altLang="zh-CN" i="1" dirty="0" err="1">
                <a:solidFill>
                  <a:srgbClr val="9196A1"/>
                </a:solidFill>
                <a:effectLst/>
              </a:rPr>
              <a:t>LoRA</a:t>
            </a:r>
            <a:r>
              <a:rPr lang="en" altLang="zh-CN" i="1" dirty="0">
                <a:solidFill>
                  <a:srgbClr val="9196A1"/>
                </a:solidFill>
                <a:effectLst/>
              </a:rPr>
              <a:t> weights</a:t>
            </a:r>
            <a:r>
              <a:rPr lang="en" altLang="zh-CN" dirty="0"/>
              <a:t> </a:t>
            </a:r>
          </a:p>
          <a:p>
            <a:r>
              <a:rPr lang="en" altLang="zh-CN" b="1" dirty="0">
                <a:effectLst/>
              </a:rPr>
              <a:t>return</a:t>
            </a:r>
            <a:r>
              <a:rPr lang="en" altLang="zh-CN" dirty="0"/>
              <a:t> h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7763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BFC897-6CC0-948C-D51F-A88AADB1C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718" y="0"/>
            <a:ext cx="7763282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28A2354-54B2-099F-D1E9-84FC2D8FA05F}"/>
              </a:ext>
            </a:extLst>
          </p:cNvPr>
          <p:cNvSpPr txBox="1"/>
          <p:nvPr/>
        </p:nvSpPr>
        <p:spPr>
          <a:xfrm>
            <a:off x="4047744" y="0"/>
            <a:ext cx="21387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/>
              <a:t>ControlNet</a:t>
            </a:r>
            <a:endParaRPr kumimoji="1"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E67273A-2268-92D0-EBED-D805212ED237}"/>
              </a:ext>
            </a:extLst>
          </p:cNvPr>
          <p:cNvSpPr txBox="1"/>
          <p:nvPr/>
        </p:nvSpPr>
        <p:spPr>
          <a:xfrm>
            <a:off x="0" y="365760"/>
            <a:ext cx="45354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zero convolution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避免破坏预训练模型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：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zero convolution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的初始化权重为零，确保初始状态下不会改变原有的模型输出，稳定原有的生成效果。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逐渐学习条件信息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：在训练过程中，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zero convolution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的权重会逐渐更新，使模型学会如何利用额外的条件信息来控制生成结果。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92A199-0050-915C-D279-9EBC3423C32A}"/>
              </a:ext>
            </a:extLst>
          </p:cNvPr>
          <p:cNvSpPr txBox="1"/>
          <p:nvPr/>
        </p:nvSpPr>
        <p:spPr>
          <a:xfrm>
            <a:off x="0" y="3916948"/>
            <a:ext cx="57424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为什么</a:t>
            </a:r>
            <a:r>
              <a:rPr lang="en-US" altLang="zh-CN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encoder</a:t>
            </a:r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的内容不直接传回</a:t>
            </a:r>
            <a:endParaRPr lang="en-US" altLang="zh-CN" sz="2400" b="1" i="0" u="none" strike="noStrike" dirty="0">
              <a:solidFill>
                <a:srgbClr val="0D0D0D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分离路径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：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ControlNet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通过增加条件控制路径，与原有的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Stable Diffusion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模型路径保持分离，避免直接干扰。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2400" b="1" i="0" u="none" strike="noStrike" dirty="0">
                <a:solidFill>
                  <a:srgbClr val="0D0D0D"/>
                </a:solidFill>
                <a:effectLst/>
                <a:latin typeface="Söhne"/>
              </a:rPr>
              <a:t>渐进式调整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：通过逐步在每个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Block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后应用</a:t>
            </a:r>
            <a:r>
              <a:rPr lang="en-US" altLang="zh-CN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zero convolution</a:t>
            </a:r>
            <a:r>
              <a:rPr lang="zh-CN" altLang="en-US" sz="2400" b="0" i="0" u="none" strike="noStrike" dirty="0">
                <a:solidFill>
                  <a:srgbClr val="0D0D0D"/>
                </a:solidFill>
                <a:effectLst/>
                <a:latin typeface="Söhne"/>
              </a:rPr>
              <a:t>，模型可以逐步学习和调整，避免一次性的大幅修改导致不稳定的生成效果。</a:t>
            </a:r>
          </a:p>
        </p:txBody>
      </p:sp>
    </p:spTree>
    <p:extLst>
      <p:ext uri="{BB962C8B-B14F-4D97-AF65-F5344CB8AC3E}">
        <p14:creationId xmlns:p14="http://schemas.microsoft.com/office/powerpoint/2010/main" val="265313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C9ABEA5-4FBA-3467-5C4F-B547BCE57B71}"/>
              </a:ext>
            </a:extLst>
          </p:cNvPr>
          <p:cNvSpPr txBox="1"/>
          <p:nvPr/>
        </p:nvSpPr>
        <p:spPr>
          <a:xfrm>
            <a:off x="4314826" y="2828835"/>
            <a:ext cx="41777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latin typeface="Comic Sans MS" panose="030F0902030302020204" pitchFamily="66" charset="0"/>
              </a:rPr>
              <a:t>That’s all.</a:t>
            </a:r>
          </a:p>
          <a:p>
            <a:r>
              <a:rPr kumimoji="1" lang="en-US" altLang="zh-CN" sz="3600" dirty="0">
                <a:latin typeface="Comic Sans MS" panose="030F0902030302020204" pitchFamily="66" charset="0"/>
              </a:rPr>
              <a:t>Thank you all guys!</a:t>
            </a:r>
            <a:endParaRPr kumimoji="1" lang="zh-CN" altLang="en-US" sz="3600" dirty="0">
              <a:latin typeface="Comic Sans MS" panose="030F0902030302020204" pitchFamily="66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1775DFB-4AA0-9E37-045E-DEDA84C579E6}"/>
              </a:ext>
            </a:extLst>
          </p:cNvPr>
          <p:cNvSpPr txBox="1"/>
          <p:nvPr/>
        </p:nvSpPr>
        <p:spPr>
          <a:xfrm>
            <a:off x="2643188" y="3043327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dirty="0"/>
              <a:t>👋</a:t>
            </a:r>
            <a:endParaRPr kumimoji="1" lang="zh-CN" altLang="en-US" sz="8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293E980-24E7-16CA-227F-E7F6E8BFBD35}"/>
              </a:ext>
            </a:extLst>
          </p:cNvPr>
          <p:cNvSpPr txBox="1"/>
          <p:nvPr/>
        </p:nvSpPr>
        <p:spPr>
          <a:xfrm>
            <a:off x="7400925" y="2828835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/>
              <a:t>😚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881158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2551DE-2570-A063-2057-AAEF66C01D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670"/>
          <a:stretch/>
        </p:blipFill>
        <p:spPr>
          <a:xfrm>
            <a:off x="371856" y="3267456"/>
            <a:ext cx="11448288" cy="345142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4639F2E-22B9-5C0B-7926-1C8F42C1D100}"/>
              </a:ext>
            </a:extLst>
          </p:cNvPr>
          <p:cNvSpPr txBox="1"/>
          <p:nvPr/>
        </p:nvSpPr>
        <p:spPr>
          <a:xfrm>
            <a:off x="717641" y="78893"/>
            <a:ext cx="10450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36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</a:t>
            </a:r>
          </a:p>
          <a:p>
            <a:pPr algn="ctr"/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to Animate </a:t>
            </a:r>
            <a:r>
              <a:rPr lang="en" altLang="zh-CN" sz="36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9EE1C7-95CD-CBBE-E463-08E6B6492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78" y="1332317"/>
            <a:ext cx="11345244" cy="177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2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359137-7CE2-41A6-8370-B7CD7EF814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948" b="63553"/>
          <a:stretch/>
        </p:blipFill>
        <p:spPr>
          <a:xfrm>
            <a:off x="371856" y="1430523"/>
            <a:ext cx="8755464" cy="257251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42B5DE-8576-67D4-7E33-2E3BC309A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425" b="63553"/>
          <a:stretch/>
        </p:blipFill>
        <p:spPr>
          <a:xfrm>
            <a:off x="371856" y="4003036"/>
            <a:ext cx="6077712" cy="259893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3FE2969-28C0-C4A8-278A-1F3C3A6E01D7}"/>
              </a:ext>
            </a:extLst>
          </p:cNvPr>
          <p:cNvSpPr txBox="1"/>
          <p:nvPr/>
        </p:nvSpPr>
        <p:spPr>
          <a:xfrm>
            <a:off x="717641" y="78893"/>
            <a:ext cx="10450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36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</a:t>
            </a:r>
          </a:p>
          <a:p>
            <a:pPr algn="ctr"/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to Animate </a:t>
            </a:r>
            <a:r>
              <a:rPr lang="en" altLang="zh-CN" sz="36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36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</p:spTree>
    <p:extLst>
      <p:ext uri="{BB962C8B-B14F-4D97-AF65-F5344CB8AC3E}">
        <p14:creationId xmlns:p14="http://schemas.microsoft.com/office/powerpoint/2010/main" val="290630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9C99C6A-12B8-3605-5519-EDEEC224C255}"/>
              </a:ext>
            </a:extLst>
          </p:cNvPr>
          <p:cNvGrpSpPr>
            <a:grpSpLocks noChangeAspect="1"/>
          </p:cNvGrpSpPr>
          <p:nvPr/>
        </p:nvGrpSpPr>
        <p:grpSpPr>
          <a:xfrm>
            <a:off x="664153" y="1645920"/>
            <a:ext cx="2692343" cy="4082109"/>
            <a:chOff x="148785" y="2149246"/>
            <a:chExt cx="1243905" cy="1885999"/>
          </a:xfrm>
        </p:grpSpPr>
        <p:pic>
          <p:nvPicPr>
            <p:cNvPr id="6" name="图片 16">
              <a:extLst>
                <a:ext uri="{FF2B5EF4-FFF2-40B4-BE49-F238E27FC236}">
                  <a16:creationId xmlns:a16="http://schemas.microsoft.com/office/drawing/2014/main" id="{42472867-1E72-5860-A0CF-B1A645866B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879" t="15503" r="42897" b="21436"/>
            <a:stretch/>
          </p:blipFill>
          <p:spPr>
            <a:xfrm>
              <a:off x="288595" y="2149246"/>
              <a:ext cx="784316" cy="1885999"/>
            </a:xfrm>
            <a:prstGeom prst="rect">
              <a:avLst/>
            </a:prstGeom>
          </p:spPr>
        </p:pic>
        <p:grpSp>
          <p:nvGrpSpPr>
            <p:cNvPr id="7" name="Group 278">
              <a:extLst>
                <a:ext uri="{FF2B5EF4-FFF2-40B4-BE49-F238E27FC236}">
                  <a16:creationId xmlns:a16="http://schemas.microsoft.com/office/drawing/2014/main" id="{96162C1F-9110-336B-75EC-4F2467E90875}"/>
                </a:ext>
              </a:extLst>
            </p:cNvPr>
            <p:cNvGrpSpPr/>
            <p:nvPr/>
          </p:nvGrpSpPr>
          <p:grpSpPr>
            <a:xfrm>
              <a:off x="148785" y="2254771"/>
              <a:ext cx="1143210" cy="1035887"/>
              <a:chOff x="3873642" y="989404"/>
              <a:chExt cx="1143210" cy="1035887"/>
            </a:xfrm>
          </p:grpSpPr>
          <p:cxnSp>
            <p:nvCxnSpPr>
              <p:cNvPr id="13" name="直线箭头连接符 27">
                <a:extLst>
                  <a:ext uri="{FF2B5EF4-FFF2-40B4-BE49-F238E27FC236}">
                    <a16:creationId xmlns:a16="http://schemas.microsoft.com/office/drawing/2014/main" id="{CD7D568F-69DD-40D7-5B27-DD532AE357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73642" y="989404"/>
                <a:ext cx="1143210" cy="1035887"/>
              </a:xfrm>
              <a:prstGeom prst="straightConnector1">
                <a:avLst/>
              </a:prstGeom>
              <a:ln w="12700" cap="rnd">
                <a:solidFill>
                  <a:srgbClr val="00B050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椭圆 28">
                <a:extLst>
                  <a:ext uri="{FF2B5EF4-FFF2-40B4-BE49-F238E27FC236}">
                    <a16:creationId xmlns:a16="http://schemas.microsoft.com/office/drawing/2014/main" id="{5B2CAFCC-7FFB-B068-A547-DAAA664BC39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695498" y="1220594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椭圆 29">
                <a:extLst>
                  <a:ext uri="{FF2B5EF4-FFF2-40B4-BE49-F238E27FC236}">
                    <a16:creationId xmlns:a16="http://schemas.microsoft.com/office/drawing/2014/main" id="{60984F22-CFDB-3A38-1142-A3E2293C2DA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582043" y="1326081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椭圆 30">
                <a:extLst>
                  <a:ext uri="{FF2B5EF4-FFF2-40B4-BE49-F238E27FC236}">
                    <a16:creationId xmlns:a16="http://schemas.microsoft.com/office/drawing/2014/main" id="{5B9078B9-FE70-83A4-F5B0-46D243061F1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470277" y="1424672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" name="椭圆 31">
                <a:extLst>
                  <a:ext uri="{FF2B5EF4-FFF2-40B4-BE49-F238E27FC236}">
                    <a16:creationId xmlns:a16="http://schemas.microsoft.com/office/drawing/2014/main" id="{727A4224-29AA-BD85-1603-26B7FE303764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357756" y="1526630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椭圆 32">
                <a:extLst>
                  <a:ext uri="{FF2B5EF4-FFF2-40B4-BE49-F238E27FC236}">
                    <a16:creationId xmlns:a16="http://schemas.microsoft.com/office/drawing/2014/main" id="{3E991CE4-364E-EB94-B426-C7F49468488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244411" y="1629336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椭圆 33">
                <a:extLst>
                  <a:ext uri="{FF2B5EF4-FFF2-40B4-BE49-F238E27FC236}">
                    <a16:creationId xmlns:a16="http://schemas.microsoft.com/office/drawing/2014/main" id="{3474B408-6B33-4ADA-D622-FD45C32CD9B0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131477" y="1731667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椭圆 34">
                <a:extLst>
                  <a:ext uri="{FF2B5EF4-FFF2-40B4-BE49-F238E27FC236}">
                    <a16:creationId xmlns:a16="http://schemas.microsoft.com/office/drawing/2014/main" id="{D3E472E4-96A7-811D-EF1E-E59A13E329A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869176">
                <a:off x="4023546" y="1829464"/>
                <a:ext cx="64008" cy="6400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8" name="Group 287">
              <a:extLst>
                <a:ext uri="{FF2B5EF4-FFF2-40B4-BE49-F238E27FC236}">
                  <a16:creationId xmlns:a16="http://schemas.microsoft.com/office/drawing/2014/main" id="{8341092E-F70B-6CB6-6519-429526B098E4}"/>
                </a:ext>
              </a:extLst>
            </p:cNvPr>
            <p:cNvGrpSpPr>
              <a:grpSpLocks noChangeAspect="1"/>
            </p:cNvGrpSpPr>
            <p:nvPr/>
          </p:nvGrpSpPr>
          <p:grpSpPr>
            <a:xfrm rot="2897442">
              <a:off x="1230974" y="2154909"/>
              <a:ext cx="164943" cy="158488"/>
              <a:chOff x="5841178" y="2964544"/>
              <a:chExt cx="190328" cy="182880"/>
            </a:xfrm>
          </p:grpSpPr>
          <p:grpSp>
            <p:nvGrpSpPr>
              <p:cNvPr id="9" name="Group 288">
                <a:extLst>
                  <a:ext uri="{FF2B5EF4-FFF2-40B4-BE49-F238E27FC236}">
                    <a16:creationId xmlns:a16="http://schemas.microsoft.com/office/drawing/2014/main" id="{928D60D2-3637-008C-2A58-72EED20CD07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841178" y="2964544"/>
                <a:ext cx="190328" cy="182880"/>
                <a:chOff x="5829300" y="2961052"/>
                <a:chExt cx="362652" cy="348461"/>
              </a:xfrm>
            </p:grpSpPr>
            <p:cxnSp>
              <p:nvCxnSpPr>
                <p:cNvPr id="11" name="Straight Connector 290">
                  <a:extLst>
                    <a:ext uri="{FF2B5EF4-FFF2-40B4-BE49-F238E27FC236}">
                      <a16:creationId xmlns:a16="http://schemas.microsoft.com/office/drawing/2014/main" id="{8AEBAAF5-2760-F142-3826-F50F035216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29300" y="2961052"/>
                  <a:ext cx="176821" cy="348461"/>
                </a:xfrm>
                <a:prstGeom prst="line">
                  <a:avLst/>
                </a:prstGeom>
                <a:ln w="15875" cap="rnd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291">
                  <a:extLst>
                    <a:ext uri="{FF2B5EF4-FFF2-40B4-BE49-F238E27FC236}">
                      <a16:creationId xmlns:a16="http://schemas.microsoft.com/office/drawing/2014/main" id="{5510C09A-BF8A-7887-B8B7-EC444125FF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6015130" y="2961052"/>
                  <a:ext cx="176822" cy="348461"/>
                </a:xfrm>
                <a:prstGeom prst="line">
                  <a:avLst/>
                </a:prstGeom>
                <a:ln w="15875" cap="rnd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Arc 289">
                <a:extLst>
                  <a:ext uri="{FF2B5EF4-FFF2-40B4-BE49-F238E27FC236}">
                    <a16:creationId xmlns:a16="http://schemas.microsoft.com/office/drawing/2014/main" id="{CF04308B-CD1F-0D08-42BF-9B26CD491E63}"/>
                  </a:ext>
                </a:extLst>
              </p:cNvPr>
              <p:cNvSpPr/>
              <p:nvPr/>
            </p:nvSpPr>
            <p:spPr>
              <a:xfrm>
                <a:off x="5887665" y="3033659"/>
                <a:ext cx="102080" cy="56677"/>
              </a:xfrm>
              <a:prstGeom prst="arc">
                <a:avLst>
                  <a:gd name="adj1" fmla="val 167563"/>
                  <a:gd name="adj2" fmla="val 10406317"/>
                </a:avLst>
              </a:prstGeom>
              <a:ln w="9525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0BF141AF-F985-2A3E-DEEF-D5D679AD863D}"/>
              </a:ext>
            </a:extLst>
          </p:cNvPr>
          <p:cNvSpPr txBox="1"/>
          <p:nvPr/>
        </p:nvSpPr>
        <p:spPr>
          <a:xfrm>
            <a:off x="3138549" y="137160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E73D7568-2423-6589-52F3-A87BA6B15C28}"/>
              </a:ext>
            </a:extLst>
          </p:cNvPr>
          <p:cNvCxnSpPr>
            <a:cxnSpLocks/>
          </p:cNvCxnSpPr>
          <p:nvPr/>
        </p:nvCxnSpPr>
        <p:spPr>
          <a:xfrm flipH="1">
            <a:off x="7450081" y="5314874"/>
            <a:ext cx="2073064" cy="0"/>
          </a:xfrm>
          <a:prstGeom prst="line">
            <a:avLst/>
          </a:prstGeom>
          <a:ln w="1905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08A71256-3A37-15E0-1199-EA6B9C766523}"/>
              </a:ext>
            </a:extLst>
          </p:cNvPr>
          <p:cNvCxnSpPr>
            <a:cxnSpLocks/>
          </p:cNvCxnSpPr>
          <p:nvPr/>
        </p:nvCxnSpPr>
        <p:spPr>
          <a:xfrm>
            <a:off x="7470772" y="1018532"/>
            <a:ext cx="0" cy="4296342"/>
          </a:xfrm>
          <a:prstGeom prst="line">
            <a:avLst/>
          </a:prstGeom>
          <a:ln w="1905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>
            <a:extLst>
              <a:ext uri="{FF2B5EF4-FFF2-40B4-BE49-F238E27FC236}">
                <a16:creationId xmlns:a16="http://schemas.microsoft.com/office/drawing/2014/main" id="{A12FA56E-4E2F-10BF-7218-861FC4ADF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128" y="1371600"/>
            <a:ext cx="2545925" cy="4477881"/>
          </a:xfrm>
          <a:prstGeom prst="rect">
            <a:avLst/>
          </a:prstGeom>
        </p:spPr>
      </p:pic>
      <p:sp>
        <p:nvSpPr>
          <p:cNvPr id="25" name="立方体 24">
            <a:extLst>
              <a:ext uri="{FF2B5EF4-FFF2-40B4-BE49-F238E27FC236}">
                <a16:creationId xmlns:a16="http://schemas.microsoft.com/office/drawing/2014/main" id="{E5A50DE7-8EB6-8F6C-8AA3-425D75491EBC}"/>
              </a:ext>
            </a:extLst>
          </p:cNvPr>
          <p:cNvSpPr/>
          <p:nvPr/>
        </p:nvSpPr>
        <p:spPr>
          <a:xfrm>
            <a:off x="6763864" y="1018532"/>
            <a:ext cx="2774525" cy="4979505"/>
          </a:xfrm>
          <a:prstGeom prst="cube">
            <a:avLst/>
          </a:prstGeom>
          <a:noFill/>
          <a:ln w="15875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线连接符 25">
            <a:extLst>
              <a:ext uri="{FF2B5EF4-FFF2-40B4-BE49-F238E27FC236}">
                <a16:creationId xmlns:a16="http://schemas.microsoft.com/office/drawing/2014/main" id="{DEE5A25F-8A8C-2C5D-1B05-D6EFDF0C8394}"/>
              </a:ext>
            </a:extLst>
          </p:cNvPr>
          <p:cNvCxnSpPr>
            <a:cxnSpLocks/>
          </p:cNvCxnSpPr>
          <p:nvPr/>
        </p:nvCxnSpPr>
        <p:spPr>
          <a:xfrm flipH="1">
            <a:off x="6748620" y="5314874"/>
            <a:ext cx="701461" cy="683163"/>
          </a:xfrm>
          <a:prstGeom prst="line">
            <a:avLst/>
          </a:prstGeom>
          <a:ln w="1905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244580EE-DC9B-C528-A71E-742DEF98B430}"/>
              </a:ext>
            </a:extLst>
          </p:cNvPr>
          <p:cNvSpPr txBox="1"/>
          <p:nvPr/>
        </p:nvSpPr>
        <p:spPr>
          <a:xfrm>
            <a:off x="3781389" y="1930853"/>
            <a:ext cx="37196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400" b="0" i="0" u="none" strike="noStrike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Normalized and Query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弧 27">
            <a:extLst>
              <a:ext uri="{FF2B5EF4-FFF2-40B4-BE49-F238E27FC236}">
                <a16:creationId xmlns:a16="http://schemas.microsoft.com/office/drawing/2014/main" id="{8A5D496E-8CBE-A7B0-F638-40CCA917B8EB}"/>
              </a:ext>
            </a:extLst>
          </p:cNvPr>
          <p:cNvSpPr/>
          <p:nvPr/>
        </p:nvSpPr>
        <p:spPr>
          <a:xfrm>
            <a:off x="2105091" y="1718884"/>
            <a:ext cx="8648828" cy="2546850"/>
          </a:xfrm>
          <a:prstGeom prst="arc">
            <a:avLst>
              <a:gd name="adj1" fmla="val 11314858"/>
              <a:gd name="adj2" fmla="val 20298003"/>
            </a:avLst>
          </a:prstGeom>
          <a:ln w="254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CAE93885-CD1D-9C8C-79D7-E6458CBFD846}"/>
              </a:ext>
            </a:extLst>
          </p:cNvPr>
          <p:cNvSpPr>
            <a:spLocks noChangeAspect="1"/>
          </p:cNvSpPr>
          <p:nvPr/>
        </p:nvSpPr>
        <p:spPr>
          <a:xfrm rot="2869176">
            <a:off x="8965721" y="1932755"/>
            <a:ext cx="138541" cy="13854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立方体 29">
            <a:extLst>
              <a:ext uri="{FF2B5EF4-FFF2-40B4-BE49-F238E27FC236}">
                <a16:creationId xmlns:a16="http://schemas.microsoft.com/office/drawing/2014/main" id="{BF5323C2-7D3F-9BF6-1FCF-F9EED4D1A2F1}"/>
              </a:ext>
            </a:extLst>
          </p:cNvPr>
          <p:cNvSpPr>
            <a:spLocks noChangeAspect="1"/>
          </p:cNvSpPr>
          <p:nvPr/>
        </p:nvSpPr>
        <p:spPr>
          <a:xfrm>
            <a:off x="8768517" y="1692248"/>
            <a:ext cx="540000" cy="540000"/>
          </a:xfrm>
          <a:prstGeom prst="cube">
            <a:avLst/>
          </a:prstGeom>
          <a:noFill/>
          <a:ln>
            <a:solidFill>
              <a:srgbClr val="CC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弧 30">
            <a:extLst>
              <a:ext uri="{FF2B5EF4-FFF2-40B4-BE49-F238E27FC236}">
                <a16:creationId xmlns:a16="http://schemas.microsoft.com/office/drawing/2014/main" id="{0C930635-4696-1E57-93DE-FAE89EF8ACCE}"/>
              </a:ext>
            </a:extLst>
          </p:cNvPr>
          <p:cNvSpPr/>
          <p:nvPr/>
        </p:nvSpPr>
        <p:spPr>
          <a:xfrm>
            <a:off x="1103723" y="2597148"/>
            <a:ext cx="8648828" cy="2546850"/>
          </a:xfrm>
          <a:prstGeom prst="arc">
            <a:avLst>
              <a:gd name="adj1" fmla="val 11314858"/>
              <a:gd name="adj2" fmla="val 19286381"/>
            </a:avLst>
          </a:prstGeom>
          <a:ln w="254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椭圆 28">
            <a:extLst>
              <a:ext uri="{FF2B5EF4-FFF2-40B4-BE49-F238E27FC236}">
                <a16:creationId xmlns:a16="http://schemas.microsoft.com/office/drawing/2014/main" id="{BE7E2C8B-94A7-0215-FD97-0CAE561196E0}"/>
              </a:ext>
            </a:extLst>
          </p:cNvPr>
          <p:cNvSpPr>
            <a:spLocks noChangeAspect="1"/>
          </p:cNvSpPr>
          <p:nvPr/>
        </p:nvSpPr>
        <p:spPr>
          <a:xfrm rot="2869176">
            <a:off x="6906827" y="2663067"/>
            <a:ext cx="138541" cy="13854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立方体 32">
            <a:extLst>
              <a:ext uri="{FF2B5EF4-FFF2-40B4-BE49-F238E27FC236}">
                <a16:creationId xmlns:a16="http://schemas.microsoft.com/office/drawing/2014/main" id="{B6C85302-7812-0A3D-6F7D-098E9C09E5AA}"/>
              </a:ext>
            </a:extLst>
          </p:cNvPr>
          <p:cNvSpPr>
            <a:spLocks noChangeAspect="1"/>
          </p:cNvSpPr>
          <p:nvPr/>
        </p:nvSpPr>
        <p:spPr>
          <a:xfrm>
            <a:off x="6709623" y="2422560"/>
            <a:ext cx="540000" cy="540000"/>
          </a:xfrm>
          <a:prstGeom prst="cube">
            <a:avLst/>
          </a:prstGeom>
          <a:noFill/>
          <a:ln>
            <a:solidFill>
              <a:srgbClr val="CC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33CA709-9FEA-A62E-318C-34FFABF9A501}"/>
              </a:ext>
            </a:extLst>
          </p:cNvPr>
          <p:cNvSpPr txBox="1"/>
          <p:nvPr/>
        </p:nvSpPr>
        <p:spPr>
          <a:xfrm>
            <a:off x="9584872" y="1334299"/>
            <a:ext cx="1825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b="0" i="0" u="none" strike="noStrike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receptive field</a:t>
            </a:r>
            <a:endParaRPr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23D568C-60B5-2B14-4720-9F170D32B15E}"/>
              </a:ext>
            </a:extLst>
          </p:cNvPr>
          <p:cNvSpPr txBox="1"/>
          <p:nvPr/>
        </p:nvSpPr>
        <p:spPr>
          <a:xfrm>
            <a:off x="3674545" y="3294664"/>
            <a:ext cx="270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(5.78, 0.3553, ……, 0.000)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A323739-B135-2A12-EBBC-F3CED66E5B93}"/>
              </a:ext>
            </a:extLst>
          </p:cNvPr>
          <p:cNvSpPr txBox="1"/>
          <p:nvPr/>
        </p:nvSpPr>
        <p:spPr>
          <a:xfrm>
            <a:off x="2664358" y="4161804"/>
            <a:ext cx="1568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</a:t>
            </a:r>
          </a:p>
        </p:txBody>
      </p: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286BB181-A617-E8F7-87B9-E2258D345045}"/>
              </a:ext>
            </a:extLst>
          </p:cNvPr>
          <p:cNvCxnSpPr/>
          <p:nvPr/>
        </p:nvCxnSpPr>
        <p:spPr>
          <a:xfrm flipV="1">
            <a:off x="3759560" y="3654670"/>
            <a:ext cx="141572" cy="554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右大括号 37">
            <a:extLst>
              <a:ext uri="{FF2B5EF4-FFF2-40B4-BE49-F238E27FC236}">
                <a16:creationId xmlns:a16="http://schemas.microsoft.com/office/drawing/2014/main" id="{0F8E3776-3F83-5294-0C92-D4ADA602B5A6}"/>
              </a:ext>
            </a:extLst>
          </p:cNvPr>
          <p:cNvSpPr/>
          <p:nvPr/>
        </p:nvSpPr>
        <p:spPr>
          <a:xfrm rot="5400000">
            <a:off x="5053629" y="3068475"/>
            <a:ext cx="291967" cy="159364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856B766-E555-879F-3AE2-B3D5F3ABD76E}"/>
              </a:ext>
            </a:extLst>
          </p:cNvPr>
          <p:cNvSpPr txBox="1"/>
          <p:nvPr/>
        </p:nvSpPr>
        <p:spPr>
          <a:xfrm>
            <a:off x="4158391" y="4034594"/>
            <a:ext cx="2855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/>
            </a:lvl1pPr>
          </a:lstStyle>
          <a:p>
            <a:r>
              <a:rPr lang="en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aware feature 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E1EA073-75B6-B671-0A87-67210CAA28E8}"/>
              </a:ext>
            </a:extLst>
          </p:cNvPr>
          <p:cNvSpPr txBox="1"/>
          <p:nvPr/>
        </p:nvSpPr>
        <p:spPr>
          <a:xfrm>
            <a:off x="10131569" y="193823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(0, 0, ……, 0)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CA31F04-8E35-8AF5-CA8D-9B9A6891D0C8}"/>
              </a:ext>
            </a:extLst>
          </p:cNvPr>
          <p:cNvSpPr txBox="1"/>
          <p:nvPr/>
        </p:nvSpPr>
        <p:spPr>
          <a:xfrm>
            <a:off x="10067901" y="2865155"/>
            <a:ext cx="1979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Filtered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</a:p>
        </p:txBody>
      </p: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265D35AA-6BEE-123F-8ACA-EE14C77B52B4}"/>
              </a:ext>
            </a:extLst>
          </p:cNvPr>
          <p:cNvCxnSpPr>
            <a:cxnSpLocks/>
          </p:cNvCxnSpPr>
          <p:nvPr/>
        </p:nvCxnSpPr>
        <p:spPr>
          <a:xfrm flipH="1" flipV="1">
            <a:off x="10358156" y="2298236"/>
            <a:ext cx="51491" cy="543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图片 42">
            <a:extLst>
              <a:ext uri="{FF2B5EF4-FFF2-40B4-BE49-F238E27FC236}">
                <a16:creationId xmlns:a16="http://schemas.microsoft.com/office/drawing/2014/main" id="{98473DA3-6279-CCED-FB76-855E23DE43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948" b="63553"/>
          <a:stretch/>
        </p:blipFill>
        <p:spPr>
          <a:xfrm>
            <a:off x="25060" y="5133481"/>
            <a:ext cx="5903793" cy="1734641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315AA9E1-7480-A348-911C-3836AF3E939C}"/>
              </a:ext>
            </a:extLst>
          </p:cNvPr>
          <p:cNvSpPr txBox="1"/>
          <p:nvPr/>
        </p:nvSpPr>
        <p:spPr>
          <a:xfrm>
            <a:off x="173910" y="78893"/>
            <a:ext cx="115547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28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 to Animate </a:t>
            </a:r>
            <a:r>
              <a:rPr lang="en" altLang="zh-CN" sz="28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</p:spTree>
    <p:extLst>
      <p:ext uri="{BB962C8B-B14F-4D97-AF65-F5344CB8AC3E}">
        <p14:creationId xmlns:p14="http://schemas.microsoft.com/office/powerpoint/2010/main" val="4973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/>
      <p:bldP spid="35" grpId="0"/>
      <p:bldP spid="36" grpId="0"/>
      <p:bldP spid="38" grpId="0" animBg="1"/>
      <p:bldP spid="39" grpId="0"/>
      <p:bldP spid="40" grpId="0"/>
      <p:bldP spid="4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2image43747568">
            <a:extLst>
              <a:ext uri="{FF2B5EF4-FFF2-40B4-BE49-F238E27FC236}">
                <a16:creationId xmlns:a16="http://schemas.microsoft.com/office/drawing/2014/main" id="{DB2A54E3-5E5D-2216-E756-A972217009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701"/>
          <a:stretch/>
        </p:blipFill>
        <p:spPr bwMode="auto">
          <a:xfrm>
            <a:off x="173910" y="3867617"/>
            <a:ext cx="9808511" cy="2990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" descr="page2image43747568">
            <a:extLst>
              <a:ext uri="{FF2B5EF4-FFF2-40B4-BE49-F238E27FC236}">
                <a16:creationId xmlns:a16="http://schemas.microsoft.com/office/drawing/2014/main" id="{735DFC28-DDCB-221B-8FF0-62079DDA9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59"/>
          <a:stretch/>
        </p:blipFill>
        <p:spPr bwMode="auto">
          <a:xfrm>
            <a:off x="6316181" y="1033000"/>
            <a:ext cx="5875819" cy="279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60D7D64-6E5A-5D49-0907-7CC80BD9C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425" b="63553"/>
          <a:stretch/>
        </p:blipFill>
        <p:spPr>
          <a:xfrm>
            <a:off x="438912" y="1221228"/>
            <a:ext cx="5657088" cy="24190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B9B423C-0D4C-7594-A935-2656C88847F2}"/>
              </a:ext>
            </a:extLst>
          </p:cNvPr>
          <p:cNvSpPr txBox="1"/>
          <p:nvPr/>
        </p:nvSpPr>
        <p:spPr>
          <a:xfrm>
            <a:off x="173910" y="78893"/>
            <a:ext cx="115547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28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 to Animate </a:t>
            </a:r>
            <a:r>
              <a:rPr lang="en" altLang="zh-CN" sz="28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</p:spTree>
    <p:extLst>
      <p:ext uri="{BB962C8B-B14F-4D97-AF65-F5344CB8AC3E}">
        <p14:creationId xmlns:p14="http://schemas.microsoft.com/office/powerpoint/2010/main" val="145265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AC3FD68-8FE5-BDAA-503F-F7640DDED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10" y="1285011"/>
            <a:ext cx="12018090" cy="32226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2DCA9AB-E782-9F26-B7B9-933332429B5B}"/>
              </a:ext>
            </a:extLst>
          </p:cNvPr>
          <p:cNvSpPr txBox="1"/>
          <p:nvPr/>
        </p:nvSpPr>
        <p:spPr>
          <a:xfrm>
            <a:off x="865632" y="4835956"/>
            <a:ext cx="71080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1.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Less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than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1% learnable parameters, 1/20 train time.</a:t>
            </a:r>
          </a:p>
          <a:p>
            <a:r>
              <a:rPr kumimoji="1" lang="en-US" altLang="zh-CN" sz="2400" dirty="0"/>
              <a:t>2. Better performance on novel pose image.</a:t>
            </a:r>
          </a:p>
          <a:p>
            <a:r>
              <a:rPr kumimoji="1" lang="en-US" altLang="zh-CN" sz="2400" dirty="0"/>
              <a:t>3. With few shot images for train.</a:t>
            </a:r>
            <a:endParaRPr kumimoji="1"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709DAE-74D4-AB85-8462-0020C8F20BE6}"/>
              </a:ext>
            </a:extLst>
          </p:cNvPr>
          <p:cNvSpPr txBox="1"/>
          <p:nvPr/>
        </p:nvSpPr>
        <p:spPr>
          <a:xfrm>
            <a:off x="173910" y="78893"/>
            <a:ext cx="115547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kumimoji="1" lang="en-US" altLang="zh-CN" sz="2800" dirty="0"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-SE: 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A Simple yet Effective Approach to Animate </a:t>
            </a:r>
            <a:r>
              <a:rPr lang="en" altLang="zh-CN" sz="2800" i="0" u="none" strike="noStrike" dirty="0" err="1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HumanNeRF</a:t>
            </a:r>
            <a:r>
              <a:rPr lang="en" altLang="zh-CN" sz="2800" i="0" u="none" strike="noStrike" dirty="0">
                <a:solidFill>
                  <a:srgbClr val="2C3A4A"/>
                </a:solidFill>
                <a:effectLst/>
                <a:latin typeface="Times New Roman" panose="02020603050405020304" pitchFamily="18" charset="0"/>
                <a:ea typeface="PingFang SC" panose="020B0400000000000000" pitchFamily="34" charset="-122"/>
                <a:cs typeface="Times New Roman" panose="02020603050405020304" pitchFamily="18" charset="0"/>
              </a:rPr>
              <a:t> with Diverse Poses</a:t>
            </a:r>
          </a:p>
        </p:txBody>
      </p:sp>
    </p:spTree>
    <p:extLst>
      <p:ext uri="{BB962C8B-B14F-4D97-AF65-F5344CB8AC3E}">
        <p14:creationId xmlns:p14="http://schemas.microsoft.com/office/powerpoint/2010/main" val="2449978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5DD4FE7-5320-181F-384D-3A8B8034E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174"/>
          <a:stretch/>
        </p:blipFill>
        <p:spPr>
          <a:xfrm>
            <a:off x="6869176" y="4505364"/>
            <a:ext cx="5232400" cy="225103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1AA27A-0846-5AB4-540A-C6272B34A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2" y="170094"/>
            <a:ext cx="10290048" cy="43992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3D4D572-F5CB-41D5-8285-34AFED2E0B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076"/>
          <a:stretch/>
        </p:blipFill>
        <p:spPr>
          <a:xfrm>
            <a:off x="379476" y="4696546"/>
            <a:ext cx="5232400" cy="199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65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CC98E07-64B0-4877-BF66-9D062D6BEB17}"/>
              </a:ext>
            </a:extLst>
          </p:cNvPr>
          <p:cNvSpPr txBox="1"/>
          <p:nvPr/>
        </p:nvSpPr>
        <p:spPr>
          <a:xfrm>
            <a:off x="1177036" y="1187958"/>
            <a:ext cx="946099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latin typeface="Comic Sans MS" panose="030F0902030302020204" pitchFamily="66" charset="0"/>
              </a:rPr>
              <a:t>GitHub</a:t>
            </a:r>
            <a:r>
              <a:rPr kumimoji="1" lang="zh-CN" altLang="en-US" sz="4000" dirty="0">
                <a:latin typeface="Comic Sans MS" panose="030F0902030302020204" pitchFamily="66" charset="0"/>
              </a:rPr>
              <a:t> 搜索</a:t>
            </a:r>
            <a:r>
              <a:rPr kumimoji="1" lang="en-US" altLang="zh-CN" sz="4000" dirty="0">
                <a:latin typeface="Comic Sans MS" panose="030F0902030302020204" pitchFamily="66" charset="0"/>
              </a:rPr>
              <a:t>“</a:t>
            </a:r>
            <a:r>
              <a:rPr kumimoji="1" lang="en-US" altLang="zh-CN" sz="4000" dirty="0" err="1">
                <a:latin typeface="Comic Sans MS" panose="030F0902030302020204" pitchFamily="66" charset="0"/>
              </a:rPr>
              <a:t>HumanNeRF</a:t>
            </a:r>
            <a:r>
              <a:rPr kumimoji="1" lang="en-US" altLang="zh-CN" sz="4000" dirty="0">
                <a:latin typeface="Comic Sans MS" panose="030F0902030302020204" pitchFamily="66" charset="0"/>
              </a:rPr>
              <a:t>-SE”</a:t>
            </a:r>
          </a:p>
          <a:p>
            <a:r>
              <a:rPr kumimoji="1" lang="en-US" altLang="zh-CN" sz="4000" dirty="0">
                <a:latin typeface="Comic Sans MS" panose="030F0902030302020204" pitchFamily="66" charset="0"/>
              </a:rPr>
              <a:t>Star</a:t>
            </a:r>
            <a:r>
              <a:rPr kumimoji="1" lang="zh-CN" altLang="en-US" sz="4000" dirty="0">
                <a:latin typeface="Comic Sans MS" panose="030F0902030302020204" pitchFamily="66" charset="0"/>
              </a:rPr>
              <a:t> </a:t>
            </a:r>
            <a:r>
              <a:rPr kumimoji="1" lang="en-US" altLang="zh-CN" sz="4000" dirty="0">
                <a:latin typeface="Comic Sans MS" panose="030F0902030302020204" pitchFamily="66" charset="0"/>
              </a:rPr>
              <a:t>🌟</a:t>
            </a:r>
            <a:r>
              <a:rPr kumimoji="1" lang="zh-CN" altLang="en-US" sz="4000" dirty="0">
                <a:latin typeface="Comic Sans MS" panose="030F0902030302020204" pitchFamily="66" charset="0"/>
              </a:rPr>
              <a:t>一下谢谢喵～</a:t>
            </a:r>
            <a:endParaRPr kumimoji="1" lang="en-US" altLang="zh-CN" sz="4000" dirty="0">
              <a:latin typeface="Comic Sans MS" panose="030F0902030302020204" pitchFamily="66" charset="0"/>
            </a:endParaRPr>
          </a:p>
          <a:p>
            <a:r>
              <a:rPr kumimoji="1" lang="en-US" altLang="zh-CN" sz="4000" dirty="0">
                <a:latin typeface="Comic Sans MS" panose="030F0902030302020204" pitchFamily="66" charset="0"/>
                <a:hlinkClick r:id="rId2"/>
              </a:rPr>
              <a:t>https://miles629.github.io/</a:t>
            </a:r>
            <a:r>
              <a:rPr kumimoji="1" lang="en-US" altLang="zh-CN" sz="4000" dirty="0" err="1">
                <a:latin typeface="Comic Sans MS" panose="030F0902030302020204" pitchFamily="66" charset="0"/>
                <a:hlinkClick r:id="rId2"/>
              </a:rPr>
              <a:t>humannerf-se.github.io</a:t>
            </a:r>
            <a:r>
              <a:rPr kumimoji="1" lang="en-US" altLang="zh-CN" sz="4000" dirty="0">
                <a:latin typeface="Comic Sans MS" panose="030F0902030302020204" pitchFamily="66" charset="0"/>
                <a:hlinkClick r:id="rId2"/>
              </a:rPr>
              <a:t>/</a:t>
            </a:r>
            <a:endParaRPr kumimoji="1" lang="zh-CN" altLang="en-US" sz="4000" dirty="0">
              <a:latin typeface="Comic Sans MS" panose="030F0902030302020204" pitchFamily="66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0719B4-DA22-B8FB-5221-9BAD631B6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132" y="3917442"/>
            <a:ext cx="4597400" cy="2095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DF8D8F-F023-81CB-1833-9BCBC52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0770" y="4511040"/>
            <a:ext cx="3385022" cy="115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23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3212</TotalTime>
  <Words>1194</Words>
  <Application>Microsoft Macintosh PowerPoint</Application>
  <PresentationFormat>宽屏</PresentationFormat>
  <Paragraphs>136</Paragraphs>
  <Slides>22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-apple-system</vt:lpstr>
      <vt:lpstr>等线</vt:lpstr>
      <vt:lpstr>等线 Light</vt:lpstr>
      <vt:lpstr>PingFang SC</vt:lpstr>
      <vt:lpstr>Söhne</vt:lpstr>
      <vt:lpstr>source-serif-pro</vt:lpstr>
      <vt:lpstr>Arial</vt:lpstr>
      <vt:lpstr>Comic Sans MS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caoyuan Ma</dc:creator>
  <cp:lastModifiedBy>caoyuan Ma</cp:lastModifiedBy>
  <cp:revision>10</cp:revision>
  <dcterms:created xsi:type="dcterms:W3CDTF">2024-05-07T01:38:46Z</dcterms:created>
  <dcterms:modified xsi:type="dcterms:W3CDTF">2024-05-17T07:54:38Z</dcterms:modified>
</cp:coreProperties>
</file>

<file path=docProps/thumbnail.jpeg>
</file>